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0160000" cy="7626350"/>
  <p:notesSz cx="10160000" cy="76263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84" y="1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62000" y="2364168"/>
            <a:ext cx="8636000" cy="16015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24000" y="4270756"/>
            <a:ext cx="7112000" cy="190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8000" y="1754060"/>
            <a:ext cx="4419600" cy="50333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232400" y="1754060"/>
            <a:ext cx="4419600" cy="50333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0159365" cy="7621905"/>
          </a:xfrm>
          <a:custGeom>
            <a:avLst/>
            <a:gdLst/>
            <a:ahLst/>
            <a:cxnLst/>
            <a:rect l="l" t="t" r="r" b="b"/>
            <a:pathLst>
              <a:path w="10159365" h="7621905">
                <a:moveTo>
                  <a:pt x="10158984" y="0"/>
                </a:moveTo>
                <a:lnTo>
                  <a:pt x="0" y="0"/>
                </a:lnTo>
                <a:lnTo>
                  <a:pt x="0" y="7621524"/>
                </a:lnTo>
                <a:lnTo>
                  <a:pt x="10158984" y="7621524"/>
                </a:lnTo>
                <a:lnTo>
                  <a:pt x="10158984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71168" y="941653"/>
            <a:ext cx="8017662" cy="18548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85850" y="3339719"/>
            <a:ext cx="8438515" cy="20345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54400" y="7092505"/>
            <a:ext cx="3251200" cy="381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8000" y="7092505"/>
            <a:ext cx="2336800" cy="381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315200" y="7092505"/>
            <a:ext cx="2336800" cy="3813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296291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5" dirty="0"/>
              <a:t>Tests</a:t>
            </a:r>
            <a:r>
              <a:rPr spc="-345" dirty="0"/>
              <a:t> </a:t>
            </a:r>
            <a:r>
              <a:rPr spc="10" dirty="0"/>
              <a:t>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83602" y="1877822"/>
            <a:ext cx="363474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60" dirty="0">
                <a:solidFill>
                  <a:srgbClr val="FFFFFF"/>
                </a:solidFill>
                <a:latin typeface="Lato"/>
                <a:cs typeface="Lato"/>
              </a:rPr>
              <a:t>usabilidad</a:t>
            </a:r>
            <a:endParaRPr sz="6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602" y="2792222"/>
            <a:ext cx="269748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50" dirty="0">
                <a:solidFill>
                  <a:srgbClr val="FFFFFF"/>
                </a:solidFill>
                <a:latin typeface="Lato"/>
                <a:cs typeface="Lato"/>
              </a:rPr>
              <a:t>rápidos</a:t>
            </a:r>
            <a:endParaRPr sz="6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1168" y="3927728"/>
            <a:ext cx="730440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0" dirty="0">
                <a:solidFill>
                  <a:srgbClr val="F3F3F3"/>
                </a:solidFill>
                <a:latin typeface="Lato Semibold"/>
                <a:cs typeface="Lato Semibold"/>
              </a:rPr>
              <a:t>mediante</a:t>
            </a:r>
            <a:r>
              <a:rPr sz="3300" spc="-19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300" spc="-5" dirty="0">
                <a:solidFill>
                  <a:srgbClr val="F3F3F3"/>
                </a:solidFill>
                <a:latin typeface="Lato Semibold"/>
                <a:cs typeface="Lato Semibold"/>
              </a:rPr>
              <a:t>prototipado</a:t>
            </a:r>
            <a:r>
              <a:rPr sz="330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300" spc="10" dirty="0">
                <a:solidFill>
                  <a:srgbClr val="F3F3F3"/>
                </a:solidFill>
                <a:latin typeface="Lato Semibold"/>
                <a:cs typeface="Lato Semibold"/>
              </a:rPr>
              <a:t>iterativo</a:t>
            </a:r>
            <a:r>
              <a:rPr sz="330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300" spc="-20" dirty="0">
                <a:solidFill>
                  <a:srgbClr val="F3F3F3"/>
                </a:solidFill>
                <a:latin typeface="Lato Semibold"/>
                <a:cs typeface="Lato Semibold"/>
              </a:rPr>
              <a:t>en</a:t>
            </a:r>
            <a:r>
              <a:rPr sz="3300" spc="-19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300" spc="-10" dirty="0">
                <a:solidFill>
                  <a:srgbClr val="F3F3F3"/>
                </a:solidFill>
                <a:latin typeface="Lato Semibold"/>
                <a:cs typeface="Lato Semibold"/>
              </a:rPr>
              <a:t>papel</a:t>
            </a:r>
            <a:endParaRPr sz="33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63421"/>
            <a:ext cx="4398645" cy="182054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21590" rIns="0" bIns="0" rtlCol="0">
            <a:spAutoFit/>
          </a:bodyPr>
          <a:lstStyle/>
          <a:p>
            <a:pPr marL="12700" marR="5080">
              <a:lnSpc>
                <a:spcPts val="7200"/>
              </a:lnSpc>
              <a:spcBef>
                <a:spcPts val="170"/>
              </a:spcBef>
            </a:pPr>
            <a:r>
              <a:rPr spc="-60" dirty="0"/>
              <a:t>¿Qué  </a:t>
            </a:r>
            <a:r>
              <a:rPr spc="15" dirty="0"/>
              <a:t>desventajas?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191897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-60" dirty="0"/>
              <a:t>¿Qué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452374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15" dirty="0">
                <a:solidFill>
                  <a:srgbClr val="FFFFFF"/>
                </a:solidFill>
                <a:latin typeface="Lato"/>
                <a:cs typeface="Lato"/>
              </a:rPr>
              <a:t>desventajas?</a:t>
            </a:r>
            <a:endParaRPr sz="6000">
              <a:latin typeface="Lato"/>
              <a:cs typeface="Lato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85850" y="3339719"/>
          <a:ext cx="8439149" cy="203453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600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21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1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4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489">
                <a:tc>
                  <a:txBody>
                    <a:bodyPr/>
                    <a:lstStyle/>
                    <a:p>
                      <a:pPr>
                        <a:lnSpc>
                          <a:spcPts val="3570"/>
                        </a:lnSpc>
                      </a:pPr>
                      <a:r>
                        <a:rPr sz="3000" b="1" spc="-3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No </a:t>
                      </a: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produce</a:t>
                      </a:r>
                      <a:r>
                        <a:rPr sz="3000" b="1" spc="-3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-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código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7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3000" b="1" spc="-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No</a:t>
                      </a:r>
                      <a:r>
                        <a:rPr sz="3000" b="1" spc="-18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2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encuentra</a:t>
                      </a:r>
                      <a:r>
                        <a:rPr sz="3000" b="1" spc="-18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todas</a:t>
                      </a:r>
                      <a:r>
                        <a:rPr sz="3000" b="1" spc="-17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3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las</a:t>
                      </a:r>
                      <a:r>
                        <a:rPr sz="3000" b="1" spc="-15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clases</a:t>
                      </a:r>
                      <a:r>
                        <a:rPr sz="3000" b="1" spc="-17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de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problemas*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3048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8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Puede</a:t>
                      </a:r>
                      <a:r>
                        <a:rPr sz="3000" b="1" spc="-18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afectar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la</a:t>
                      </a:r>
                      <a:r>
                        <a:rPr sz="3000" b="1" spc="-1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2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forma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de</a:t>
                      </a:r>
                      <a:r>
                        <a:rPr sz="3000" b="1" spc="-16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4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interactuar</a:t>
                      </a:r>
                      <a:r>
                        <a:rPr sz="3000" b="1" spc="-18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-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con</a:t>
                      </a:r>
                      <a:r>
                        <a:rPr sz="3000" b="1" spc="-17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la</a:t>
                      </a:r>
                      <a:r>
                        <a:rPr sz="3000" b="1" spc="-1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UI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3048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89">
                <a:tc gridSpan="4">
                  <a:txBody>
                    <a:bodyPr/>
                    <a:lstStyle/>
                    <a:p>
                      <a:pPr>
                        <a:lnSpc>
                          <a:spcPts val="3525"/>
                        </a:lnSpc>
                        <a:spcBef>
                          <a:spcPts val="240"/>
                        </a:spcBef>
                      </a:pPr>
                      <a:r>
                        <a:rPr sz="3000" b="1" spc="-380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Algunos equipos </a:t>
                      </a:r>
                      <a:r>
                        <a:rPr sz="3000" b="1" spc="-41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temen </a:t>
                      </a:r>
                      <a:r>
                        <a:rPr sz="3000" b="1" spc="-29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lucir</a:t>
                      </a:r>
                      <a:r>
                        <a:rPr sz="3000" b="1" spc="-75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 </a:t>
                      </a:r>
                      <a:r>
                        <a:rPr sz="3000" b="1" spc="-409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“poco </a:t>
                      </a:r>
                      <a:r>
                        <a:rPr sz="3000" b="1" spc="-375" dirty="0">
                          <a:solidFill>
                            <a:srgbClr val="FFFFFF"/>
                          </a:solidFill>
                          <a:latin typeface="Verdana"/>
                          <a:cs typeface="Verdana"/>
                        </a:rPr>
                        <a:t>profesionales”</a:t>
                      </a:r>
                      <a:endParaRPr sz="3000">
                        <a:latin typeface="Verdana"/>
                        <a:cs typeface="Verdana"/>
                      </a:endParaRPr>
                    </a:p>
                  </a:txBody>
                  <a:tcPr marL="0" marR="0" marT="3048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1085850" y="5442839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59" h="457200">
                <a:moveTo>
                  <a:pt x="73152" y="0"/>
                </a:moveTo>
                <a:lnTo>
                  <a:pt x="0" y="0"/>
                </a:lnTo>
                <a:lnTo>
                  <a:pt x="0" y="457200"/>
                </a:lnTo>
                <a:lnTo>
                  <a:pt x="73152" y="457200"/>
                </a:lnTo>
                <a:lnTo>
                  <a:pt x="73152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39" y="7072985"/>
            <a:ext cx="47548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D9D9D9"/>
                </a:solidFill>
                <a:latin typeface="Arial"/>
                <a:cs typeface="Arial"/>
              </a:rPr>
              <a:t>*¡Al </a:t>
            </a:r>
            <a:r>
              <a:rPr sz="1400" dirty="0">
                <a:solidFill>
                  <a:srgbClr val="D9D9D9"/>
                </a:solidFill>
                <a:latin typeface="Arial"/>
                <a:cs typeface="Arial"/>
              </a:rPr>
              <a:t>igual que cualquiera de los otros</a:t>
            </a:r>
            <a:r>
              <a:rPr sz="1400" spc="-125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D9D9D9"/>
                </a:solidFill>
                <a:latin typeface="Arial"/>
                <a:cs typeface="Arial"/>
              </a:rPr>
              <a:t>métodos!</a:t>
            </a: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solidFill>
                  <a:srgbClr val="D9D9D9"/>
                </a:solidFill>
                <a:latin typeface="Arial"/>
                <a:cs typeface="Arial"/>
              </a:rPr>
              <a:t>Fuente:</a:t>
            </a:r>
            <a:r>
              <a:rPr sz="1400" spc="-50" dirty="0">
                <a:solidFill>
                  <a:srgbClr val="D9D9D9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http://paperprototyping.com/what_prosandcons.html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9365" cy="7621905"/>
          </a:xfrm>
          <a:custGeom>
            <a:avLst/>
            <a:gdLst/>
            <a:ahLst/>
            <a:cxnLst/>
            <a:rect l="l" t="t" r="r" b="b"/>
            <a:pathLst>
              <a:path w="10159365" h="7621905">
                <a:moveTo>
                  <a:pt x="10158984" y="0"/>
                </a:moveTo>
                <a:lnTo>
                  <a:pt x="0" y="0"/>
                </a:lnTo>
                <a:lnTo>
                  <a:pt x="0" y="7621524"/>
                </a:lnTo>
                <a:lnTo>
                  <a:pt x="10158984" y="7621524"/>
                </a:lnTo>
                <a:lnTo>
                  <a:pt x="10158984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83602" y="963421"/>
            <a:ext cx="5564505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z="6000" b="1" spc="-45" dirty="0">
                <a:solidFill>
                  <a:srgbClr val="FFFFFF"/>
                </a:solidFill>
                <a:latin typeface="Lato"/>
                <a:cs typeface="Lato"/>
              </a:rPr>
              <a:t>¿Cómo </a:t>
            </a:r>
            <a:r>
              <a:rPr sz="6000" b="1" spc="65" dirty="0">
                <a:solidFill>
                  <a:srgbClr val="FFFFFF"/>
                </a:solidFill>
                <a:latin typeface="Lato"/>
                <a:cs typeface="Lato"/>
              </a:rPr>
              <a:t>hacer</a:t>
            </a:r>
            <a:r>
              <a:rPr sz="6000" b="1" spc="-6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25" dirty="0">
                <a:solidFill>
                  <a:srgbClr val="FFFFFF"/>
                </a:solidFill>
                <a:latin typeface="Lato"/>
                <a:cs typeface="Lato"/>
              </a:rPr>
              <a:t>un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3602" y="1877822"/>
            <a:ext cx="4406265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40" dirty="0">
                <a:solidFill>
                  <a:srgbClr val="FFFFFF"/>
                </a:solidFill>
                <a:latin typeface="Lato"/>
                <a:cs typeface="Lato"/>
              </a:rPr>
              <a:t>prototipo</a:t>
            </a:r>
            <a:r>
              <a:rPr sz="6000" b="1" spc="-3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5" dirty="0">
                <a:solidFill>
                  <a:srgbClr val="FFFFFF"/>
                </a:solidFill>
                <a:latin typeface="Lato"/>
                <a:cs typeface="Lato"/>
              </a:rPr>
              <a:t>en</a:t>
            </a:r>
            <a:endParaRPr sz="6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3602" y="2792222"/>
            <a:ext cx="568198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45" dirty="0">
                <a:solidFill>
                  <a:srgbClr val="FFFFFF"/>
                </a:solidFill>
                <a:latin typeface="Lato"/>
                <a:cs typeface="Lato"/>
              </a:rPr>
              <a:t>papel </a:t>
            </a:r>
            <a:r>
              <a:rPr sz="6000" b="1" spc="35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r>
              <a:rPr sz="6000" b="1" spc="-72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70" dirty="0">
                <a:solidFill>
                  <a:srgbClr val="FFFFFF"/>
                </a:solidFill>
                <a:latin typeface="Lato"/>
                <a:cs typeface="Lato"/>
              </a:rPr>
              <a:t>probarlo</a:t>
            </a:r>
            <a:endParaRPr sz="6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3602" y="3706621"/>
            <a:ext cx="472948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-15" dirty="0">
                <a:solidFill>
                  <a:srgbClr val="FFFFFF"/>
                </a:solidFill>
                <a:latin typeface="Lato"/>
                <a:cs typeface="Lato"/>
              </a:rPr>
              <a:t>con</a:t>
            </a:r>
            <a:r>
              <a:rPr sz="6000" b="1" spc="-3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15" dirty="0">
                <a:solidFill>
                  <a:srgbClr val="FFFFFF"/>
                </a:solidFill>
                <a:latin typeface="Lato"/>
                <a:cs typeface="Lato"/>
              </a:rPr>
              <a:t>usuarios?</a:t>
            </a:r>
            <a:endParaRPr sz="60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5130165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20" dirty="0"/>
              <a:t>Paso 1:</a:t>
            </a:r>
            <a:r>
              <a:rPr spc="-665" dirty="0"/>
              <a:t> </a:t>
            </a:r>
            <a:r>
              <a:rPr spc="40" dirty="0"/>
              <a:t>Definir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6433185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40" dirty="0">
                <a:solidFill>
                  <a:srgbClr val="FFFFFF"/>
                </a:solidFill>
                <a:latin typeface="Lato"/>
                <a:cs typeface="Lato"/>
              </a:rPr>
              <a:t>preguntas </a:t>
            </a:r>
            <a:r>
              <a:rPr sz="6000" b="1" spc="35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r>
              <a:rPr sz="6000" b="1" spc="-6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80" dirty="0">
                <a:solidFill>
                  <a:srgbClr val="FFFFFF"/>
                </a:solidFill>
                <a:latin typeface="Lato"/>
                <a:cs typeface="Lato"/>
              </a:rPr>
              <a:t>tareas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4224" y="3931030"/>
            <a:ext cx="6373495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3570"/>
              </a:lnSpc>
            </a:pPr>
            <a:r>
              <a:rPr sz="3000" b="1" spc="-5" dirty="0">
                <a:solidFill>
                  <a:srgbClr val="FFFFFF"/>
                </a:solidFill>
                <a:latin typeface="Lato"/>
                <a:cs typeface="Lato"/>
              </a:rPr>
              <a:t>¿Logran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hacer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Lato"/>
                <a:cs typeface="Lato"/>
              </a:rPr>
              <a:t>una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compra</a:t>
            </a:r>
            <a:r>
              <a:rPr sz="3000" b="1" spc="-1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Lato"/>
                <a:cs typeface="Lato"/>
              </a:rPr>
              <a:t>con</a:t>
            </a:r>
            <a:r>
              <a:rPr sz="3000" b="1" spc="-19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-10" dirty="0">
                <a:solidFill>
                  <a:srgbClr val="FFFFFF"/>
                </a:solidFill>
                <a:latin typeface="Lato"/>
                <a:cs typeface="Lato"/>
              </a:rPr>
              <a:t>envío?</a:t>
            </a:r>
            <a:endParaRPr sz="3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5425185"/>
            <a:ext cx="7988934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</a:pPr>
            <a:r>
              <a:rPr sz="3000" b="1" spc="-5" dirty="0">
                <a:solidFill>
                  <a:srgbClr val="FFFFFF"/>
                </a:solidFill>
                <a:latin typeface="Lato"/>
                <a:cs typeface="Lato"/>
              </a:rPr>
              <a:t>Le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querés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regalar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Lato"/>
                <a:cs typeface="Lato"/>
              </a:rPr>
              <a:t>una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docena</a:t>
            </a:r>
            <a:r>
              <a:rPr sz="3000" b="1" spc="-18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dirty="0">
                <a:solidFill>
                  <a:srgbClr val="FFFFFF"/>
                </a:solidFill>
                <a:latin typeface="Lato"/>
                <a:cs typeface="Lato"/>
              </a:rPr>
              <a:t>de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rosas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Lato"/>
                <a:cs typeface="Lato"/>
              </a:rPr>
              <a:t>tu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tía</a:t>
            </a:r>
            <a:r>
              <a:rPr sz="3000" b="1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85850" y="5882385"/>
            <a:ext cx="3878579" cy="457200"/>
          </a:xfrm>
          <a:custGeom>
            <a:avLst/>
            <a:gdLst/>
            <a:ahLst/>
            <a:cxnLst/>
            <a:rect l="l" t="t" r="r" b="b"/>
            <a:pathLst>
              <a:path w="3878579" h="457200">
                <a:moveTo>
                  <a:pt x="3878579" y="0"/>
                </a:moveTo>
                <a:lnTo>
                  <a:pt x="0" y="0"/>
                </a:lnTo>
                <a:lnTo>
                  <a:pt x="0" y="457200"/>
                </a:lnTo>
                <a:lnTo>
                  <a:pt x="3878579" y="457200"/>
                </a:lnTo>
                <a:lnTo>
                  <a:pt x="3878579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85850" y="5897371"/>
            <a:ext cx="3901440" cy="27432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que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le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lleguen</a:t>
            </a:r>
            <a:r>
              <a:rPr sz="3000" b="1" spc="-19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dirty="0">
                <a:solidFill>
                  <a:srgbClr val="FFFFFF"/>
                </a:solidFill>
                <a:latin typeface="Lato"/>
                <a:cs typeface="Lato"/>
              </a:rPr>
              <a:t>su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casa</a:t>
            </a:r>
            <a:endParaRPr sz="3000">
              <a:latin typeface="Lato"/>
              <a:cs typeface="Lato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4429" y="5882385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60" h="457200">
                <a:moveTo>
                  <a:pt x="73151" y="0"/>
                </a:moveTo>
                <a:lnTo>
                  <a:pt x="0" y="0"/>
                </a:lnTo>
                <a:lnTo>
                  <a:pt x="0" y="457200"/>
                </a:lnTo>
                <a:lnTo>
                  <a:pt x="73151" y="457200"/>
                </a:lnTo>
                <a:lnTo>
                  <a:pt x="73151" y="0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4224" y="3550030"/>
            <a:ext cx="1323340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850"/>
              </a:lnSpc>
            </a:pPr>
            <a:r>
              <a:rPr sz="2400" b="1" spc="20" dirty="0">
                <a:solidFill>
                  <a:srgbClr val="FFFFFF"/>
                </a:solidFill>
                <a:latin typeface="Lato"/>
                <a:cs typeface="Lato"/>
              </a:rPr>
              <a:t>Pregunta</a:t>
            </a:r>
            <a:endParaRPr sz="24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850" y="5044185"/>
            <a:ext cx="848994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30" dirty="0">
                <a:solidFill>
                  <a:srgbClr val="FFFFFF"/>
                </a:solidFill>
                <a:latin typeface="Lato"/>
                <a:cs typeface="Lato"/>
              </a:rPr>
              <a:t>Tarea</a:t>
            </a:r>
            <a:endParaRPr sz="2400">
              <a:latin typeface="Lato"/>
              <a:cs typeface="Lato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75097" y="5883020"/>
            <a:ext cx="4568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solidFill>
                  <a:srgbClr val="FFFFFF"/>
                </a:solidFill>
                <a:latin typeface="Lato Semibold"/>
                <a:cs typeface="Lato Semibold"/>
              </a:rPr>
              <a:t>(Las tareas </a:t>
            </a:r>
            <a:r>
              <a:rPr sz="1800" spc="-20" dirty="0">
                <a:solidFill>
                  <a:srgbClr val="FFFFFF"/>
                </a:solidFill>
                <a:latin typeface="Lato Semibold"/>
                <a:cs typeface="Lato Semibold"/>
              </a:rPr>
              <a:t>nos </a:t>
            </a:r>
            <a:r>
              <a:rPr sz="1800" spc="10" dirty="0">
                <a:solidFill>
                  <a:srgbClr val="FFFFFF"/>
                </a:solidFill>
                <a:latin typeface="Lato Semibold"/>
                <a:cs typeface="Lato Semibold"/>
              </a:rPr>
              <a:t>dirán </a:t>
            </a:r>
            <a:r>
              <a:rPr sz="1800" spc="-10" dirty="0">
                <a:solidFill>
                  <a:srgbClr val="FFFFFF"/>
                </a:solidFill>
                <a:latin typeface="Lato Semibold"/>
                <a:cs typeface="Lato Semibold"/>
              </a:rPr>
              <a:t>cuáles </a:t>
            </a: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pantallas</a:t>
            </a:r>
            <a:r>
              <a:rPr sz="1800" spc="-26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Lato Semibold"/>
                <a:cs typeface="Lato Semibold"/>
              </a:rPr>
              <a:t>dibujar)</a:t>
            </a:r>
            <a:endParaRPr sz="1800">
              <a:latin typeface="Lato Semibold"/>
              <a:cs typeface="Lato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4224" y="4403216"/>
            <a:ext cx="3988435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(Qué</a:t>
            </a:r>
            <a:r>
              <a:rPr sz="1800" spc="-12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queremos</a:t>
            </a:r>
            <a:r>
              <a:rPr sz="1800" spc="-12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entender</a:t>
            </a:r>
            <a:r>
              <a:rPr sz="1800" spc="-14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Lato Semibold"/>
                <a:cs typeface="Lato Semibold"/>
              </a:rPr>
              <a:t>con</a:t>
            </a:r>
            <a:r>
              <a:rPr sz="1800" spc="-114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15" dirty="0">
                <a:solidFill>
                  <a:srgbClr val="FFFFFF"/>
                </a:solidFill>
                <a:latin typeface="Lato Semibold"/>
                <a:cs typeface="Lato Semibold"/>
              </a:rPr>
              <a:t>la</a:t>
            </a:r>
            <a:r>
              <a:rPr sz="1800" spc="-11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prueba)</a:t>
            </a:r>
            <a:endParaRPr sz="1800">
              <a:latin typeface="Lato Semibold"/>
              <a:cs typeface="Lato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7547" y="3756533"/>
            <a:ext cx="495934" cy="1511300"/>
          </a:xfrm>
          <a:custGeom>
            <a:avLst/>
            <a:gdLst/>
            <a:ahLst/>
            <a:cxnLst/>
            <a:rect l="l" t="t" r="r" b="b"/>
            <a:pathLst>
              <a:path w="495934" h="1511300">
                <a:moveTo>
                  <a:pt x="402932" y="0"/>
                </a:moveTo>
                <a:lnTo>
                  <a:pt x="395795" y="12953"/>
                </a:lnTo>
                <a:lnTo>
                  <a:pt x="388797" y="24764"/>
                </a:lnTo>
                <a:lnTo>
                  <a:pt x="413715" y="39496"/>
                </a:lnTo>
                <a:lnTo>
                  <a:pt x="421144" y="26924"/>
                </a:lnTo>
                <a:lnTo>
                  <a:pt x="428294" y="13969"/>
                </a:lnTo>
                <a:lnTo>
                  <a:pt x="402932" y="0"/>
                </a:lnTo>
                <a:close/>
              </a:path>
              <a:path w="495934" h="1511300">
                <a:moveTo>
                  <a:pt x="341325" y="96265"/>
                </a:moveTo>
                <a:lnTo>
                  <a:pt x="340347" y="97789"/>
                </a:lnTo>
                <a:lnTo>
                  <a:pt x="325831" y="118490"/>
                </a:lnTo>
                <a:lnTo>
                  <a:pt x="324827" y="120014"/>
                </a:lnTo>
                <a:lnTo>
                  <a:pt x="348551" y="136525"/>
                </a:lnTo>
                <a:lnTo>
                  <a:pt x="349567" y="135127"/>
                </a:lnTo>
                <a:lnTo>
                  <a:pt x="365188" y="112775"/>
                </a:lnTo>
                <a:lnTo>
                  <a:pt x="341325" y="96265"/>
                </a:lnTo>
                <a:close/>
              </a:path>
              <a:path w="495934" h="1511300">
                <a:moveTo>
                  <a:pt x="274891" y="191007"/>
                </a:moveTo>
                <a:lnTo>
                  <a:pt x="260578" y="211581"/>
                </a:lnTo>
                <a:lnTo>
                  <a:pt x="258305" y="214883"/>
                </a:lnTo>
                <a:lnTo>
                  <a:pt x="282117" y="231393"/>
                </a:lnTo>
                <a:lnTo>
                  <a:pt x="284327" y="228091"/>
                </a:lnTo>
                <a:lnTo>
                  <a:pt x="298640" y="207644"/>
                </a:lnTo>
                <a:lnTo>
                  <a:pt x="274891" y="191007"/>
                </a:lnTo>
                <a:close/>
              </a:path>
              <a:path w="495934" h="1511300">
                <a:moveTo>
                  <a:pt x="209257" y="286765"/>
                </a:moveTo>
                <a:lnTo>
                  <a:pt x="207378" y="289687"/>
                </a:lnTo>
                <a:lnTo>
                  <a:pt x="193294" y="311150"/>
                </a:lnTo>
                <a:lnTo>
                  <a:pt x="217538" y="327025"/>
                </a:lnTo>
                <a:lnTo>
                  <a:pt x="231419" y="305688"/>
                </a:lnTo>
                <a:lnTo>
                  <a:pt x="233311" y="302894"/>
                </a:lnTo>
                <a:lnTo>
                  <a:pt x="209257" y="286765"/>
                </a:lnTo>
                <a:close/>
              </a:path>
              <a:path w="495934" h="1511300">
                <a:moveTo>
                  <a:pt x="146596" y="384810"/>
                </a:moveTo>
                <a:lnTo>
                  <a:pt x="136880" y="400557"/>
                </a:lnTo>
                <a:lnTo>
                  <a:pt x="131406" y="409828"/>
                </a:lnTo>
                <a:lnTo>
                  <a:pt x="156349" y="424561"/>
                </a:lnTo>
                <a:lnTo>
                  <a:pt x="161518" y="415798"/>
                </a:lnTo>
                <a:lnTo>
                  <a:pt x="171221" y="400050"/>
                </a:lnTo>
                <a:lnTo>
                  <a:pt x="146596" y="384810"/>
                </a:lnTo>
                <a:close/>
              </a:path>
              <a:path w="495934" h="1511300">
                <a:moveTo>
                  <a:pt x="88557" y="486028"/>
                </a:moveTo>
                <a:lnTo>
                  <a:pt x="88277" y="486537"/>
                </a:lnTo>
                <a:lnTo>
                  <a:pt x="75234" y="512190"/>
                </a:lnTo>
                <a:lnTo>
                  <a:pt x="101053" y="525271"/>
                </a:lnTo>
                <a:lnTo>
                  <a:pt x="113728" y="500379"/>
                </a:lnTo>
                <a:lnTo>
                  <a:pt x="114007" y="499744"/>
                </a:lnTo>
                <a:lnTo>
                  <a:pt x="88557" y="486028"/>
                </a:lnTo>
                <a:close/>
              </a:path>
              <a:path w="495934" h="1511300">
                <a:moveTo>
                  <a:pt x="39001" y="592454"/>
                </a:moveTo>
                <a:lnTo>
                  <a:pt x="35585" y="600837"/>
                </a:lnTo>
                <a:lnTo>
                  <a:pt x="28562" y="620013"/>
                </a:lnTo>
                <a:lnTo>
                  <a:pt x="55753" y="629919"/>
                </a:lnTo>
                <a:lnTo>
                  <a:pt x="62407" y="611758"/>
                </a:lnTo>
                <a:lnTo>
                  <a:pt x="65836" y="603376"/>
                </a:lnTo>
                <a:lnTo>
                  <a:pt x="39001" y="592454"/>
                </a:lnTo>
                <a:close/>
              </a:path>
              <a:path w="495934" h="1511300">
                <a:moveTo>
                  <a:pt x="4610" y="705484"/>
                </a:moveTo>
                <a:lnTo>
                  <a:pt x="3492" y="710691"/>
                </a:lnTo>
                <a:lnTo>
                  <a:pt x="0" y="735076"/>
                </a:lnTo>
                <a:lnTo>
                  <a:pt x="28663" y="739139"/>
                </a:lnTo>
                <a:lnTo>
                  <a:pt x="31826" y="716788"/>
                </a:lnTo>
                <a:lnTo>
                  <a:pt x="32931" y="711453"/>
                </a:lnTo>
                <a:lnTo>
                  <a:pt x="4610" y="705484"/>
                </a:lnTo>
                <a:close/>
              </a:path>
              <a:path w="495934" h="1511300">
                <a:moveTo>
                  <a:pt x="31140" y="820927"/>
                </a:moveTo>
                <a:lnTo>
                  <a:pt x="2667" y="826261"/>
                </a:lnTo>
                <a:lnTo>
                  <a:pt x="4940" y="838580"/>
                </a:lnTo>
                <a:lnTo>
                  <a:pt x="9182" y="855344"/>
                </a:lnTo>
                <a:lnTo>
                  <a:pt x="37249" y="848232"/>
                </a:lnTo>
                <a:lnTo>
                  <a:pt x="33426" y="833373"/>
                </a:lnTo>
                <a:lnTo>
                  <a:pt x="31140" y="820927"/>
                </a:lnTo>
                <a:close/>
              </a:path>
              <a:path w="495934" h="1511300">
                <a:moveTo>
                  <a:pt x="66408" y="927353"/>
                </a:moveTo>
                <a:lnTo>
                  <a:pt x="39916" y="939038"/>
                </a:lnTo>
                <a:lnTo>
                  <a:pt x="41744" y="943228"/>
                </a:lnTo>
                <a:lnTo>
                  <a:pt x="52882" y="965707"/>
                </a:lnTo>
                <a:lnTo>
                  <a:pt x="78816" y="952880"/>
                </a:lnTo>
                <a:lnTo>
                  <a:pt x="68237" y="931544"/>
                </a:lnTo>
                <a:lnTo>
                  <a:pt x="66408" y="927353"/>
                </a:lnTo>
                <a:close/>
              </a:path>
              <a:path w="495934" h="1511300">
                <a:moveTo>
                  <a:pt x="121424" y="1026794"/>
                </a:moveTo>
                <a:lnTo>
                  <a:pt x="96901" y="1042161"/>
                </a:lnTo>
                <a:lnTo>
                  <a:pt x="101892" y="1050163"/>
                </a:lnTo>
                <a:lnTo>
                  <a:pt x="112864" y="1066799"/>
                </a:lnTo>
                <a:lnTo>
                  <a:pt x="137020" y="1050797"/>
                </a:lnTo>
                <a:lnTo>
                  <a:pt x="126403" y="1034795"/>
                </a:lnTo>
                <a:lnTo>
                  <a:pt x="121424" y="1026794"/>
                </a:lnTo>
                <a:close/>
              </a:path>
              <a:path w="495934" h="1511300">
                <a:moveTo>
                  <a:pt x="186690" y="1121028"/>
                </a:moveTo>
                <a:lnTo>
                  <a:pt x="163563" y="1138427"/>
                </a:lnTo>
                <a:lnTo>
                  <a:pt x="176784" y="1155953"/>
                </a:lnTo>
                <a:lnTo>
                  <a:pt x="181317" y="1161668"/>
                </a:lnTo>
                <a:lnTo>
                  <a:pt x="204038" y="1143761"/>
                </a:lnTo>
                <a:lnTo>
                  <a:pt x="199814" y="1138427"/>
                </a:lnTo>
                <a:lnTo>
                  <a:pt x="186690" y="1121028"/>
                </a:lnTo>
                <a:close/>
              </a:path>
              <a:path w="495934" h="1511300">
                <a:moveTo>
                  <a:pt x="258190" y="1211198"/>
                </a:moveTo>
                <a:lnTo>
                  <a:pt x="235889" y="1229740"/>
                </a:lnTo>
                <a:lnTo>
                  <a:pt x="254368" y="1251965"/>
                </a:lnTo>
                <a:lnTo>
                  <a:pt x="276669" y="1233551"/>
                </a:lnTo>
                <a:lnTo>
                  <a:pt x="258190" y="1211198"/>
                </a:lnTo>
                <a:close/>
              </a:path>
              <a:path w="495934" h="1511300">
                <a:moveTo>
                  <a:pt x="333070" y="1298955"/>
                </a:moveTo>
                <a:lnTo>
                  <a:pt x="311327" y="1318133"/>
                </a:lnTo>
                <a:lnTo>
                  <a:pt x="319874" y="1327911"/>
                </a:lnTo>
                <a:lnTo>
                  <a:pt x="330504" y="1339849"/>
                </a:lnTo>
                <a:lnTo>
                  <a:pt x="352196" y="1320672"/>
                </a:lnTo>
                <a:lnTo>
                  <a:pt x="341617" y="1308734"/>
                </a:lnTo>
                <a:lnTo>
                  <a:pt x="333070" y="1298955"/>
                </a:lnTo>
                <a:close/>
              </a:path>
              <a:path w="495934" h="1511300">
                <a:moveTo>
                  <a:pt x="391598" y="1409107"/>
                </a:moveTo>
                <a:lnTo>
                  <a:pt x="347230" y="1445895"/>
                </a:lnTo>
                <a:lnTo>
                  <a:pt x="495338" y="1511172"/>
                </a:lnTo>
                <a:lnTo>
                  <a:pt x="474237" y="1420240"/>
                </a:lnTo>
                <a:lnTo>
                  <a:pt x="401269" y="1420240"/>
                </a:lnTo>
                <a:lnTo>
                  <a:pt x="391598" y="1409107"/>
                </a:lnTo>
                <a:close/>
              </a:path>
              <a:path w="495934" h="1511300">
                <a:moveTo>
                  <a:pt x="413888" y="1390624"/>
                </a:moveTo>
                <a:lnTo>
                  <a:pt x="391598" y="1409107"/>
                </a:lnTo>
                <a:lnTo>
                  <a:pt x="401269" y="1420240"/>
                </a:lnTo>
                <a:lnTo>
                  <a:pt x="423176" y="1401317"/>
                </a:lnTo>
                <a:lnTo>
                  <a:pt x="413888" y="1390624"/>
                </a:lnTo>
                <a:close/>
              </a:path>
              <a:path w="495934" h="1511300">
                <a:moveTo>
                  <a:pt x="458736" y="1353439"/>
                </a:moveTo>
                <a:lnTo>
                  <a:pt x="413888" y="1390624"/>
                </a:lnTo>
                <a:lnTo>
                  <a:pt x="423176" y="1401317"/>
                </a:lnTo>
                <a:lnTo>
                  <a:pt x="401269" y="1420240"/>
                </a:lnTo>
                <a:lnTo>
                  <a:pt x="474237" y="1420240"/>
                </a:lnTo>
                <a:lnTo>
                  <a:pt x="458736" y="1353439"/>
                </a:lnTo>
                <a:close/>
              </a:path>
              <a:path w="495934" h="1511300">
                <a:moveTo>
                  <a:pt x="409829" y="1385951"/>
                </a:moveTo>
                <a:lnTo>
                  <a:pt x="387921" y="1404873"/>
                </a:lnTo>
                <a:lnTo>
                  <a:pt x="391598" y="1409107"/>
                </a:lnTo>
                <a:lnTo>
                  <a:pt x="413888" y="1390624"/>
                </a:lnTo>
                <a:lnTo>
                  <a:pt x="409829" y="138595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8739" y="7254646"/>
            <a:ext cx="51644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EEEEE"/>
                </a:solidFill>
                <a:latin typeface="Arial"/>
                <a:cs typeface="Arial"/>
              </a:rPr>
              <a:t>https://www.nngroup.com/articles/task-scenarios-usability-testing/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528828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20" dirty="0"/>
              <a:t>Paso 2:</a:t>
            </a:r>
            <a:r>
              <a:rPr spc="-670" dirty="0"/>
              <a:t> </a:t>
            </a:r>
            <a:r>
              <a:rPr spc="65" dirty="0"/>
              <a:t>Dibujar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325247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70" dirty="0">
                <a:solidFill>
                  <a:srgbClr val="FFFFFF"/>
                </a:solidFill>
                <a:latin typeface="Lato"/>
                <a:cs typeface="Lato"/>
              </a:rPr>
              <a:t>pantallas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0759" y="3931030"/>
            <a:ext cx="8111490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</a:pP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Dibujar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mano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alzada,</a:t>
            </a:r>
            <a:r>
              <a:rPr sz="3000" b="1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de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manera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0" dirty="0">
                <a:solidFill>
                  <a:srgbClr val="FFFFFF"/>
                </a:solidFill>
                <a:latin typeface="Lato"/>
                <a:cs typeface="Lato"/>
              </a:rPr>
              <a:t>rápida</a:t>
            </a:r>
            <a:r>
              <a:rPr sz="3000" b="1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clara</a:t>
            </a:r>
            <a:endParaRPr sz="3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5425185"/>
            <a:ext cx="8322945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</a:pP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Dibujar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solo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aquellas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pantallas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que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aporten</a:t>
            </a:r>
            <a:r>
              <a:rPr sz="3000" b="1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0" dirty="0">
                <a:solidFill>
                  <a:srgbClr val="FFFFFF"/>
                </a:solidFill>
                <a:latin typeface="Lato"/>
                <a:cs typeface="Lato"/>
              </a:rPr>
              <a:t>valor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850" y="5897371"/>
            <a:ext cx="1931035" cy="442595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60"/>
              </a:lnSpc>
            </a:pPr>
            <a:r>
              <a:rPr sz="3000" b="1" spc="45" dirty="0">
                <a:solidFill>
                  <a:srgbClr val="FFFFFF"/>
                </a:solidFill>
                <a:latin typeface="Lato"/>
                <a:cs typeface="Lato"/>
              </a:rPr>
              <a:t>a </a:t>
            </a:r>
            <a:r>
              <a:rPr sz="3000" b="1" spc="55" dirty="0">
                <a:solidFill>
                  <a:srgbClr val="FFFFFF"/>
                </a:solidFill>
                <a:latin typeface="Lato"/>
                <a:cs typeface="Lato"/>
              </a:rPr>
              <a:t>la</a:t>
            </a:r>
            <a:r>
              <a:rPr sz="3000" b="1" spc="-40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5" dirty="0">
                <a:solidFill>
                  <a:srgbClr val="FFFFFF"/>
                </a:solidFill>
                <a:latin typeface="Lato"/>
                <a:cs typeface="Lato"/>
              </a:rPr>
              <a:t>prueba</a:t>
            </a:r>
            <a:endParaRPr sz="3000">
              <a:latin typeface="Lato"/>
              <a:cs typeface="La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0759" y="3550030"/>
            <a:ext cx="1807845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00" b="1" spc="15" dirty="0">
                <a:solidFill>
                  <a:srgbClr val="FFFFFF"/>
                </a:solidFill>
                <a:latin typeface="Lato"/>
                <a:cs typeface="Lato"/>
              </a:rPr>
              <a:t>Lápiz </a:t>
            </a:r>
            <a:r>
              <a:rPr sz="2400" b="1" spc="10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r>
              <a:rPr sz="2400" b="1" spc="-3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FFFFFF"/>
                </a:solidFill>
                <a:latin typeface="Lato"/>
                <a:cs typeface="Lato"/>
              </a:rPr>
              <a:t>Papel</a:t>
            </a:r>
            <a:endParaRPr sz="2400">
              <a:latin typeface="Lato"/>
              <a:cs typeface="Lato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5850" y="5044185"/>
            <a:ext cx="2342515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-5" dirty="0">
                <a:solidFill>
                  <a:srgbClr val="FFFFFF"/>
                </a:solidFill>
                <a:latin typeface="Lato"/>
                <a:cs typeface="Lato"/>
              </a:rPr>
              <a:t>Sólo </a:t>
            </a:r>
            <a:r>
              <a:rPr sz="2400" b="1" spc="15" dirty="0">
                <a:solidFill>
                  <a:srgbClr val="FFFFFF"/>
                </a:solidFill>
                <a:latin typeface="Lato"/>
                <a:cs typeface="Lato"/>
              </a:rPr>
              <a:t>lo</a:t>
            </a:r>
            <a:r>
              <a:rPr sz="2400" b="1" spc="-3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Lato"/>
                <a:cs typeface="Lato"/>
              </a:rPr>
              <a:t>necesario</a:t>
            </a:r>
            <a:endParaRPr sz="24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6757" y="5897371"/>
            <a:ext cx="4876800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(No</a:t>
            </a:r>
            <a:r>
              <a:rPr sz="1800" spc="-10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olvidar</a:t>
            </a:r>
            <a:r>
              <a:rPr sz="1800" spc="24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las</a:t>
            </a:r>
            <a:r>
              <a:rPr sz="1800" spc="-9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pantallas</a:t>
            </a:r>
            <a:r>
              <a:rPr sz="1800" spc="-9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Lato Semibold"/>
                <a:cs typeface="Lato Semibold"/>
              </a:rPr>
              <a:t>de</a:t>
            </a:r>
            <a:r>
              <a:rPr sz="1800" spc="-12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Lato Semibold"/>
                <a:cs typeface="Lato Semibold"/>
              </a:rPr>
              <a:t>feedback,</a:t>
            </a:r>
            <a:r>
              <a:rPr sz="1800" spc="-12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status,</a:t>
            </a:r>
            <a:r>
              <a:rPr sz="1800" spc="-10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etc)</a:t>
            </a:r>
            <a:endParaRPr sz="1800">
              <a:latin typeface="Lato Semibold"/>
              <a:cs typeface="Lato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97547" y="3756533"/>
            <a:ext cx="495934" cy="1511300"/>
          </a:xfrm>
          <a:custGeom>
            <a:avLst/>
            <a:gdLst/>
            <a:ahLst/>
            <a:cxnLst/>
            <a:rect l="l" t="t" r="r" b="b"/>
            <a:pathLst>
              <a:path w="495934" h="1511300">
                <a:moveTo>
                  <a:pt x="402932" y="0"/>
                </a:moveTo>
                <a:lnTo>
                  <a:pt x="395795" y="12953"/>
                </a:lnTo>
                <a:lnTo>
                  <a:pt x="388797" y="24764"/>
                </a:lnTo>
                <a:lnTo>
                  <a:pt x="413715" y="39496"/>
                </a:lnTo>
                <a:lnTo>
                  <a:pt x="421144" y="26924"/>
                </a:lnTo>
                <a:lnTo>
                  <a:pt x="428294" y="13969"/>
                </a:lnTo>
                <a:lnTo>
                  <a:pt x="402932" y="0"/>
                </a:lnTo>
                <a:close/>
              </a:path>
              <a:path w="495934" h="1511300">
                <a:moveTo>
                  <a:pt x="341325" y="96265"/>
                </a:moveTo>
                <a:lnTo>
                  <a:pt x="340347" y="97789"/>
                </a:lnTo>
                <a:lnTo>
                  <a:pt x="325831" y="118490"/>
                </a:lnTo>
                <a:lnTo>
                  <a:pt x="324827" y="120014"/>
                </a:lnTo>
                <a:lnTo>
                  <a:pt x="348551" y="136525"/>
                </a:lnTo>
                <a:lnTo>
                  <a:pt x="349567" y="135127"/>
                </a:lnTo>
                <a:lnTo>
                  <a:pt x="365188" y="112775"/>
                </a:lnTo>
                <a:lnTo>
                  <a:pt x="341325" y="96265"/>
                </a:lnTo>
                <a:close/>
              </a:path>
              <a:path w="495934" h="1511300">
                <a:moveTo>
                  <a:pt x="274891" y="191007"/>
                </a:moveTo>
                <a:lnTo>
                  <a:pt x="260578" y="211581"/>
                </a:lnTo>
                <a:lnTo>
                  <a:pt x="258305" y="214883"/>
                </a:lnTo>
                <a:lnTo>
                  <a:pt x="282117" y="231393"/>
                </a:lnTo>
                <a:lnTo>
                  <a:pt x="284327" y="228091"/>
                </a:lnTo>
                <a:lnTo>
                  <a:pt x="298640" y="207644"/>
                </a:lnTo>
                <a:lnTo>
                  <a:pt x="274891" y="191007"/>
                </a:lnTo>
                <a:close/>
              </a:path>
              <a:path w="495934" h="1511300">
                <a:moveTo>
                  <a:pt x="209257" y="286765"/>
                </a:moveTo>
                <a:lnTo>
                  <a:pt x="207378" y="289687"/>
                </a:lnTo>
                <a:lnTo>
                  <a:pt x="193294" y="311150"/>
                </a:lnTo>
                <a:lnTo>
                  <a:pt x="217538" y="327025"/>
                </a:lnTo>
                <a:lnTo>
                  <a:pt x="231419" y="305688"/>
                </a:lnTo>
                <a:lnTo>
                  <a:pt x="233311" y="302894"/>
                </a:lnTo>
                <a:lnTo>
                  <a:pt x="209257" y="286765"/>
                </a:lnTo>
                <a:close/>
              </a:path>
              <a:path w="495934" h="1511300">
                <a:moveTo>
                  <a:pt x="146596" y="384810"/>
                </a:moveTo>
                <a:lnTo>
                  <a:pt x="136880" y="400557"/>
                </a:lnTo>
                <a:lnTo>
                  <a:pt x="131406" y="409828"/>
                </a:lnTo>
                <a:lnTo>
                  <a:pt x="156349" y="424561"/>
                </a:lnTo>
                <a:lnTo>
                  <a:pt x="161518" y="415798"/>
                </a:lnTo>
                <a:lnTo>
                  <a:pt x="171221" y="400050"/>
                </a:lnTo>
                <a:lnTo>
                  <a:pt x="146596" y="384810"/>
                </a:lnTo>
                <a:close/>
              </a:path>
              <a:path w="495934" h="1511300">
                <a:moveTo>
                  <a:pt x="88557" y="486028"/>
                </a:moveTo>
                <a:lnTo>
                  <a:pt x="88277" y="486537"/>
                </a:lnTo>
                <a:lnTo>
                  <a:pt x="75234" y="512190"/>
                </a:lnTo>
                <a:lnTo>
                  <a:pt x="101053" y="525271"/>
                </a:lnTo>
                <a:lnTo>
                  <a:pt x="113728" y="500379"/>
                </a:lnTo>
                <a:lnTo>
                  <a:pt x="114007" y="499744"/>
                </a:lnTo>
                <a:lnTo>
                  <a:pt x="88557" y="486028"/>
                </a:lnTo>
                <a:close/>
              </a:path>
              <a:path w="495934" h="1511300">
                <a:moveTo>
                  <a:pt x="39001" y="592454"/>
                </a:moveTo>
                <a:lnTo>
                  <a:pt x="35585" y="600837"/>
                </a:lnTo>
                <a:lnTo>
                  <a:pt x="28562" y="620013"/>
                </a:lnTo>
                <a:lnTo>
                  <a:pt x="55753" y="629919"/>
                </a:lnTo>
                <a:lnTo>
                  <a:pt x="62407" y="611758"/>
                </a:lnTo>
                <a:lnTo>
                  <a:pt x="65836" y="603376"/>
                </a:lnTo>
                <a:lnTo>
                  <a:pt x="39001" y="592454"/>
                </a:lnTo>
                <a:close/>
              </a:path>
              <a:path w="495934" h="1511300">
                <a:moveTo>
                  <a:pt x="4610" y="705484"/>
                </a:moveTo>
                <a:lnTo>
                  <a:pt x="3492" y="710691"/>
                </a:lnTo>
                <a:lnTo>
                  <a:pt x="0" y="735076"/>
                </a:lnTo>
                <a:lnTo>
                  <a:pt x="28663" y="739139"/>
                </a:lnTo>
                <a:lnTo>
                  <a:pt x="31826" y="716788"/>
                </a:lnTo>
                <a:lnTo>
                  <a:pt x="32931" y="711453"/>
                </a:lnTo>
                <a:lnTo>
                  <a:pt x="4610" y="705484"/>
                </a:lnTo>
                <a:close/>
              </a:path>
              <a:path w="495934" h="1511300">
                <a:moveTo>
                  <a:pt x="31140" y="820927"/>
                </a:moveTo>
                <a:lnTo>
                  <a:pt x="2667" y="826261"/>
                </a:lnTo>
                <a:lnTo>
                  <a:pt x="4940" y="838580"/>
                </a:lnTo>
                <a:lnTo>
                  <a:pt x="9182" y="855344"/>
                </a:lnTo>
                <a:lnTo>
                  <a:pt x="37249" y="848232"/>
                </a:lnTo>
                <a:lnTo>
                  <a:pt x="33426" y="833373"/>
                </a:lnTo>
                <a:lnTo>
                  <a:pt x="31140" y="820927"/>
                </a:lnTo>
                <a:close/>
              </a:path>
              <a:path w="495934" h="1511300">
                <a:moveTo>
                  <a:pt x="66408" y="927353"/>
                </a:moveTo>
                <a:lnTo>
                  <a:pt x="39916" y="939038"/>
                </a:lnTo>
                <a:lnTo>
                  <a:pt x="41744" y="943228"/>
                </a:lnTo>
                <a:lnTo>
                  <a:pt x="52882" y="965707"/>
                </a:lnTo>
                <a:lnTo>
                  <a:pt x="78816" y="952880"/>
                </a:lnTo>
                <a:lnTo>
                  <a:pt x="68237" y="931544"/>
                </a:lnTo>
                <a:lnTo>
                  <a:pt x="66408" y="927353"/>
                </a:lnTo>
                <a:close/>
              </a:path>
              <a:path w="495934" h="1511300">
                <a:moveTo>
                  <a:pt x="121424" y="1026794"/>
                </a:moveTo>
                <a:lnTo>
                  <a:pt x="96901" y="1042161"/>
                </a:lnTo>
                <a:lnTo>
                  <a:pt x="101892" y="1050163"/>
                </a:lnTo>
                <a:lnTo>
                  <a:pt x="112864" y="1066799"/>
                </a:lnTo>
                <a:lnTo>
                  <a:pt x="137020" y="1050797"/>
                </a:lnTo>
                <a:lnTo>
                  <a:pt x="126403" y="1034795"/>
                </a:lnTo>
                <a:lnTo>
                  <a:pt x="121424" y="1026794"/>
                </a:lnTo>
                <a:close/>
              </a:path>
              <a:path w="495934" h="1511300">
                <a:moveTo>
                  <a:pt x="186690" y="1121028"/>
                </a:moveTo>
                <a:lnTo>
                  <a:pt x="163563" y="1138427"/>
                </a:lnTo>
                <a:lnTo>
                  <a:pt x="176784" y="1155953"/>
                </a:lnTo>
                <a:lnTo>
                  <a:pt x="181317" y="1161668"/>
                </a:lnTo>
                <a:lnTo>
                  <a:pt x="204038" y="1143761"/>
                </a:lnTo>
                <a:lnTo>
                  <a:pt x="199814" y="1138427"/>
                </a:lnTo>
                <a:lnTo>
                  <a:pt x="186690" y="1121028"/>
                </a:lnTo>
                <a:close/>
              </a:path>
              <a:path w="495934" h="1511300">
                <a:moveTo>
                  <a:pt x="258190" y="1211198"/>
                </a:moveTo>
                <a:lnTo>
                  <a:pt x="235889" y="1229740"/>
                </a:lnTo>
                <a:lnTo>
                  <a:pt x="254368" y="1251965"/>
                </a:lnTo>
                <a:lnTo>
                  <a:pt x="276669" y="1233551"/>
                </a:lnTo>
                <a:lnTo>
                  <a:pt x="258190" y="1211198"/>
                </a:lnTo>
                <a:close/>
              </a:path>
              <a:path w="495934" h="1511300">
                <a:moveTo>
                  <a:pt x="333070" y="1298955"/>
                </a:moveTo>
                <a:lnTo>
                  <a:pt x="311327" y="1318133"/>
                </a:lnTo>
                <a:lnTo>
                  <a:pt x="319874" y="1327911"/>
                </a:lnTo>
                <a:lnTo>
                  <a:pt x="330504" y="1339849"/>
                </a:lnTo>
                <a:lnTo>
                  <a:pt x="352196" y="1320672"/>
                </a:lnTo>
                <a:lnTo>
                  <a:pt x="341617" y="1308734"/>
                </a:lnTo>
                <a:lnTo>
                  <a:pt x="333070" y="1298955"/>
                </a:lnTo>
                <a:close/>
              </a:path>
              <a:path w="495934" h="1511300">
                <a:moveTo>
                  <a:pt x="391598" y="1409107"/>
                </a:moveTo>
                <a:lnTo>
                  <a:pt x="347230" y="1445895"/>
                </a:lnTo>
                <a:lnTo>
                  <a:pt x="495338" y="1511172"/>
                </a:lnTo>
                <a:lnTo>
                  <a:pt x="474237" y="1420240"/>
                </a:lnTo>
                <a:lnTo>
                  <a:pt x="401269" y="1420240"/>
                </a:lnTo>
                <a:lnTo>
                  <a:pt x="391598" y="1409107"/>
                </a:lnTo>
                <a:close/>
              </a:path>
              <a:path w="495934" h="1511300">
                <a:moveTo>
                  <a:pt x="413888" y="1390624"/>
                </a:moveTo>
                <a:lnTo>
                  <a:pt x="391598" y="1409107"/>
                </a:lnTo>
                <a:lnTo>
                  <a:pt x="401269" y="1420240"/>
                </a:lnTo>
                <a:lnTo>
                  <a:pt x="423176" y="1401317"/>
                </a:lnTo>
                <a:lnTo>
                  <a:pt x="413888" y="1390624"/>
                </a:lnTo>
                <a:close/>
              </a:path>
              <a:path w="495934" h="1511300">
                <a:moveTo>
                  <a:pt x="458736" y="1353439"/>
                </a:moveTo>
                <a:lnTo>
                  <a:pt x="413888" y="1390624"/>
                </a:lnTo>
                <a:lnTo>
                  <a:pt x="423176" y="1401317"/>
                </a:lnTo>
                <a:lnTo>
                  <a:pt x="401269" y="1420240"/>
                </a:lnTo>
                <a:lnTo>
                  <a:pt x="474237" y="1420240"/>
                </a:lnTo>
                <a:lnTo>
                  <a:pt x="458736" y="1353439"/>
                </a:lnTo>
                <a:close/>
              </a:path>
              <a:path w="495934" h="1511300">
                <a:moveTo>
                  <a:pt x="409829" y="1385951"/>
                </a:moveTo>
                <a:lnTo>
                  <a:pt x="387921" y="1404873"/>
                </a:lnTo>
                <a:lnTo>
                  <a:pt x="391598" y="1409107"/>
                </a:lnTo>
                <a:lnTo>
                  <a:pt x="413888" y="1390624"/>
                </a:lnTo>
                <a:lnTo>
                  <a:pt x="409829" y="138595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00759" y="4404867"/>
            <a:ext cx="4470400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1800" spc="20" dirty="0">
                <a:solidFill>
                  <a:srgbClr val="FFFFFF"/>
                </a:solidFill>
                <a:latin typeface="Lato Semibold"/>
                <a:cs typeface="Lato Semibold"/>
              </a:rPr>
              <a:t>(Evitar</a:t>
            </a:r>
            <a:r>
              <a:rPr sz="1800" spc="-9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detalles</a:t>
            </a:r>
            <a:r>
              <a:rPr sz="1800" spc="-12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innecesarios</a:t>
            </a:r>
            <a:r>
              <a:rPr sz="1800" spc="-11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10" dirty="0">
                <a:solidFill>
                  <a:srgbClr val="FFFFFF"/>
                </a:solidFill>
                <a:latin typeface="Lato Semibold"/>
                <a:cs typeface="Lato Semibold"/>
              </a:rPr>
              <a:t>para</a:t>
            </a:r>
            <a:r>
              <a:rPr sz="1800" spc="-10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esta</a:t>
            </a:r>
            <a:r>
              <a:rPr sz="1800" spc="-10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Lato Semibold"/>
                <a:cs typeface="Lato Semibold"/>
              </a:rPr>
              <a:t>etapa)</a:t>
            </a:r>
            <a:endParaRPr sz="18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5093335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20" dirty="0"/>
              <a:t>Paso 3:</a:t>
            </a:r>
            <a:r>
              <a:rPr spc="-670" dirty="0"/>
              <a:t> </a:t>
            </a:r>
            <a:r>
              <a:rPr spc="85" dirty="0"/>
              <a:t>Probar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440944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-15" dirty="0">
                <a:solidFill>
                  <a:srgbClr val="FFFFFF"/>
                </a:solidFill>
                <a:latin typeface="Lato"/>
                <a:cs typeface="Lato"/>
              </a:rPr>
              <a:t>con</a:t>
            </a:r>
            <a:r>
              <a:rPr sz="6000" b="1" spc="-3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45" dirty="0">
                <a:solidFill>
                  <a:srgbClr val="FFFFFF"/>
                </a:solidFill>
                <a:latin typeface="Lato"/>
                <a:cs typeface="Lato"/>
              </a:rPr>
              <a:t>usuarios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25217" y="5898692"/>
            <a:ext cx="5017770" cy="6635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35"/>
              </a:lnSpc>
            </a:pP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Computadora</a:t>
            </a:r>
            <a:endParaRPr sz="1800">
              <a:latin typeface="Lato Semibold"/>
              <a:cs typeface="Lato Semibold"/>
            </a:endParaRPr>
          </a:p>
          <a:p>
            <a:pPr marL="11430">
              <a:lnSpc>
                <a:spcPct val="100000"/>
              </a:lnSpc>
              <a:spcBef>
                <a:spcPts val="655"/>
              </a:spcBef>
            </a:pPr>
            <a:r>
              <a:rPr sz="2000" spc="5" dirty="0">
                <a:solidFill>
                  <a:srgbClr val="F3F3F3"/>
                </a:solidFill>
                <a:latin typeface="Lato Semibold"/>
                <a:cs typeface="Lato Semibold"/>
              </a:rPr>
              <a:t>Cambia</a:t>
            </a:r>
            <a:r>
              <a:rPr sz="2000" spc="-14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rgbClr val="F3F3F3"/>
                </a:solidFill>
                <a:latin typeface="Lato Semibold"/>
                <a:cs typeface="Lato Semibold"/>
              </a:rPr>
              <a:t>pantalla</a:t>
            </a:r>
            <a:r>
              <a:rPr sz="2000" spc="-14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rgbClr val="F3F3F3"/>
                </a:solidFill>
                <a:latin typeface="Lato Semibold"/>
                <a:cs typeface="Lato Semibold"/>
              </a:rPr>
              <a:t>en</a:t>
            </a:r>
            <a:r>
              <a:rPr sz="2000" spc="-12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rgbClr val="F3F3F3"/>
                </a:solidFill>
                <a:latin typeface="Lato Semibold"/>
                <a:cs typeface="Lato Semibold"/>
              </a:rPr>
              <a:t>respuesta</a:t>
            </a:r>
            <a:r>
              <a:rPr sz="2000" spc="-13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rgbClr val="F3F3F3"/>
                </a:solidFill>
                <a:latin typeface="Lato Semibold"/>
                <a:cs typeface="Lato Semibold"/>
              </a:rPr>
              <a:t>a</a:t>
            </a:r>
            <a:r>
              <a:rPr sz="2000" spc="-13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rgbClr val="F3F3F3"/>
                </a:solidFill>
                <a:latin typeface="Lato Semibold"/>
                <a:cs typeface="Lato Semibold"/>
              </a:rPr>
              <a:t>clicks</a:t>
            </a:r>
            <a:r>
              <a:rPr sz="2000" spc="-12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spc="-20" dirty="0">
                <a:solidFill>
                  <a:srgbClr val="F3F3F3"/>
                </a:solidFill>
                <a:latin typeface="Lato Semibold"/>
                <a:cs typeface="Lato Semibold"/>
              </a:rPr>
              <a:t>y</a:t>
            </a:r>
            <a:r>
              <a:rPr sz="2000" spc="-13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2000" spc="-5" dirty="0">
                <a:solidFill>
                  <a:srgbClr val="F3F3F3"/>
                </a:solidFill>
                <a:latin typeface="Lato Semibold"/>
                <a:cs typeface="Lato Semibold"/>
              </a:rPr>
              <a:t>tipeos</a:t>
            </a:r>
            <a:endParaRPr sz="2000">
              <a:latin typeface="Lato Semibold"/>
              <a:cs typeface="Lato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24836" y="5897371"/>
            <a:ext cx="1431290" cy="274320"/>
          </a:xfrm>
          <a:custGeom>
            <a:avLst/>
            <a:gdLst/>
            <a:ahLst/>
            <a:cxnLst/>
            <a:rect l="l" t="t" r="r" b="b"/>
            <a:pathLst>
              <a:path w="1431289" h="274320">
                <a:moveTo>
                  <a:pt x="1431036" y="0"/>
                </a:moveTo>
                <a:lnTo>
                  <a:pt x="1386840" y="0"/>
                </a:lnTo>
                <a:lnTo>
                  <a:pt x="0" y="0"/>
                </a:lnTo>
                <a:lnTo>
                  <a:pt x="0" y="274320"/>
                </a:lnTo>
                <a:lnTo>
                  <a:pt x="1386840" y="274320"/>
                </a:lnTo>
                <a:lnTo>
                  <a:pt x="1431036" y="274320"/>
                </a:lnTo>
                <a:lnTo>
                  <a:pt x="14310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9555" y="3552444"/>
            <a:ext cx="7751064" cy="3677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59578" y="3377819"/>
            <a:ext cx="829310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145"/>
              </a:lnSpc>
            </a:pPr>
            <a:r>
              <a:rPr sz="1800" dirty="0">
                <a:solidFill>
                  <a:srgbClr val="FFFFFF"/>
                </a:solidFill>
                <a:latin typeface="Lato Semibold"/>
                <a:cs typeface="Lato Semibold"/>
              </a:rPr>
              <a:t>Usuario</a:t>
            </a:r>
            <a:endParaRPr sz="1800">
              <a:latin typeface="Lato Semibold"/>
              <a:cs typeface="Lato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0225" y="6333845"/>
            <a:ext cx="2469515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45"/>
              </a:lnSpc>
            </a:pP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Moderador/Observador</a:t>
            </a:r>
            <a:endParaRPr sz="1800">
              <a:latin typeface="Lato Semibold"/>
              <a:cs typeface="Lato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67066" y="6652311"/>
            <a:ext cx="1431290" cy="2743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 marL="1270">
              <a:lnSpc>
                <a:spcPts val="2150"/>
              </a:lnSpc>
            </a:pPr>
            <a:r>
              <a:rPr sz="1800" spc="-5" dirty="0">
                <a:solidFill>
                  <a:srgbClr val="FFFFFF"/>
                </a:solidFill>
                <a:latin typeface="Lato Semibold"/>
                <a:cs typeface="Lato Semibold"/>
              </a:rPr>
              <a:t>Computadora</a:t>
            </a:r>
            <a:endParaRPr sz="18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469138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20" dirty="0"/>
              <a:t>Paso 4:</a:t>
            </a:r>
            <a:r>
              <a:rPr spc="-670" dirty="0"/>
              <a:t> </a:t>
            </a:r>
            <a:r>
              <a:rPr spc="114" dirty="0"/>
              <a:t>Iterar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850" y="2788030"/>
            <a:ext cx="5481955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</a:pP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Surgirán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patrones </a:t>
            </a:r>
            <a:r>
              <a:rPr sz="3000" b="1" dirty="0">
                <a:solidFill>
                  <a:srgbClr val="FFFFFF"/>
                </a:solidFill>
                <a:latin typeface="Lato"/>
                <a:cs typeface="Lato"/>
              </a:rPr>
              <a:t>de</a:t>
            </a:r>
            <a:r>
              <a:rPr sz="3000" b="1" spc="-5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problemas</a:t>
            </a:r>
            <a:endParaRPr sz="3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850" y="4129785"/>
            <a:ext cx="6870700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</a:pP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Modificar</a:t>
            </a:r>
            <a:r>
              <a:rPr sz="3000" b="1" spc="-18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las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pantallas</a:t>
            </a:r>
            <a:r>
              <a:rPr sz="3000" b="1" spc="-14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que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0" dirty="0">
                <a:solidFill>
                  <a:srgbClr val="FFFFFF"/>
                </a:solidFill>
                <a:latin typeface="Lato"/>
                <a:cs typeface="Lato"/>
              </a:rPr>
              <a:t>los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causaron</a:t>
            </a:r>
            <a:endParaRPr sz="3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2407030"/>
            <a:ext cx="3092450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00" b="1" spc="-10" dirty="0">
                <a:solidFill>
                  <a:srgbClr val="FFFFFF"/>
                </a:solidFill>
                <a:latin typeface="Lato"/>
                <a:cs typeface="Lato"/>
              </a:rPr>
              <a:t>Luego </a:t>
            </a:r>
            <a:r>
              <a:rPr sz="2400" b="1" dirty="0">
                <a:solidFill>
                  <a:srgbClr val="FFFFFF"/>
                </a:solidFill>
                <a:latin typeface="Lato"/>
                <a:cs typeface="Lato"/>
              </a:rPr>
              <a:t>de </a:t>
            </a:r>
            <a:r>
              <a:rPr sz="2400" b="1" spc="-10" dirty="0">
                <a:solidFill>
                  <a:srgbClr val="FFFFFF"/>
                </a:solidFill>
                <a:latin typeface="Lato"/>
                <a:cs typeface="Lato"/>
              </a:rPr>
              <a:t>2-3</a:t>
            </a:r>
            <a:r>
              <a:rPr sz="2400" b="1" spc="-409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Lato"/>
                <a:cs typeface="Lato"/>
              </a:rPr>
              <a:t>usuarios:</a:t>
            </a:r>
            <a:endParaRPr sz="24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85850" y="3748785"/>
            <a:ext cx="4913630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0"/>
              </a:lnSpc>
            </a:pPr>
            <a:r>
              <a:rPr sz="2400" b="1" dirty="0">
                <a:solidFill>
                  <a:srgbClr val="FFFFFF"/>
                </a:solidFill>
                <a:latin typeface="Lato"/>
                <a:cs typeface="Lato"/>
              </a:rPr>
              <a:t>Una</a:t>
            </a:r>
            <a:r>
              <a:rPr sz="2400" b="1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Lato"/>
                <a:cs typeface="Lato"/>
              </a:rPr>
              <a:t>vez</a:t>
            </a:r>
            <a:r>
              <a:rPr sz="2400" b="1" spc="-1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Lato"/>
                <a:cs typeface="Lato"/>
              </a:rPr>
              <a:t>identificados</a:t>
            </a:r>
            <a:r>
              <a:rPr sz="2400" b="1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0" dirty="0">
                <a:solidFill>
                  <a:srgbClr val="FFFFFF"/>
                </a:solidFill>
                <a:latin typeface="Lato"/>
                <a:cs typeface="Lato"/>
              </a:rPr>
              <a:t>los</a:t>
            </a:r>
            <a:r>
              <a:rPr sz="2400" b="1" spc="-12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15" dirty="0">
                <a:solidFill>
                  <a:srgbClr val="FFFFFF"/>
                </a:solidFill>
                <a:latin typeface="Lato"/>
                <a:cs typeface="Lato"/>
              </a:rPr>
              <a:t>problemas</a:t>
            </a:r>
            <a:endParaRPr sz="2400">
              <a:latin typeface="Lato"/>
              <a:cs typeface="La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95414" y="2617469"/>
            <a:ext cx="497840" cy="1355090"/>
          </a:xfrm>
          <a:custGeom>
            <a:avLst/>
            <a:gdLst/>
            <a:ahLst/>
            <a:cxnLst/>
            <a:rect l="l" t="t" r="r" b="b"/>
            <a:pathLst>
              <a:path w="497840" h="1355089">
                <a:moveTo>
                  <a:pt x="405409" y="0"/>
                </a:moveTo>
                <a:lnTo>
                  <a:pt x="398272" y="11683"/>
                </a:lnTo>
                <a:lnTo>
                  <a:pt x="390080" y="24002"/>
                </a:lnTo>
                <a:lnTo>
                  <a:pt x="414223" y="40004"/>
                </a:lnTo>
                <a:lnTo>
                  <a:pt x="422935" y="26796"/>
                </a:lnTo>
                <a:lnTo>
                  <a:pt x="430085" y="15239"/>
                </a:lnTo>
                <a:lnTo>
                  <a:pt x="405409" y="0"/>
                </a:lnTo>
                <a:close/>
              </a:path>
              <a:path w="497840" h="1355089">
                <a:moveTo>
                  <a:pt x="338772" y="92709"/>
                </a:moveTo>
                <a:lnTo>
                  <a:pt x="328422" y="105917"/>
                </a:lnTo>
                <a:lnTo>
                  <a:pt x="320954" y="115569"/>
                </a:lnTo>
                <a:lnTo>
                  <a:pt x="343776" y="133350"/>
                </a:lnTo>
                <a:lnTo>
                  <a:pt x="351243" y="123825"/>
                </a:lnTo>
                <a:lnTo>
                  <a:pt x="361594" y="110489"/>
                </a:lnTo>
                <a:lnTo>
                  <a:pt x="338772" y="92709"/>
                </a:lnTo>
                <a:close/>
              </a:path>
              <a:path w="497840" h="1355089">
                <a:moveTo>
                  <a:pt x="267423" y="183895"/>
                </a:moveTo>
                <a:lnTo>
                  <a:pt x="263169" y="189356"/>
                </a:lnTo>
                <a:lnTo>
                  <a:pt x="249656" y="206882"/>
                </a:lnTo>
                <a:lnTo>
                  <a:pt x="272567" y="224536"/>
                </a:lnTo>
                <a:lnTo>
                  <a:pt x="290258" y="201802"/>
                </a:lnTo>
                <a:lnTo>
                  <a:pt x="267423" y="183895"/>
                </a:lnTo>
                <a:close/>
              </a:path>
              <a:path w="497840" h="1355089">
                <a:moveTo>
                  <a:pt x="197243" y="276732"/>
                </a:moveTo>
                <a:lnTo>
                  <a:pt x="180187" y="300100"/>
                </a:lnTo>
                <a:lnTo>
                  <a:pt x="203593" y="317118"/>
                </a:lnTo>
                <a:lnTo>
                  <a:pt x="220649" y="293750"/>
                </a:lnTo>
                <a:lnTo>
                  <a:pt x="197243" y="276732"/>
                </a:lnTo>
                <a:close/>
              </a:path>
              <a:path w="497840" h="1355089">
                <a:moveTo>
                  <a:pt x="130543" y="372237"/>
                </a:moveTo>
                <a:lnTo>
                  <a:pt x="122554" y="384428"/>
                </a:lnTo>
                <a:lnTo>
                  <a:pt x="114731" y="396748"/>
                </a:lnTo>
                <a:lnTo>
                  <a:pt x="139204" y="412241"/>
                </a:lnTo>
                <a:lnTo>
                  <a:pt x="146773" y="400303"/>
                </a:lnTo>
                <a:lnTo>
                  <a:pt x="154762" y="388112"/>
                </a:lnTo>
                <a:lnTo>
                  <a:pt x="130543" y="372237"/>
                </a:lnTo>
                <a:close/>
              </a:path>
              <a:path w="497840" h="1355089">
                <a:moveTo>
                  <a:pt x="70231" y="472566"/>
                </a:moveTo>
                <a:lnTo>
                  <a:pt x="62280" y="487299"/>
                </a:lnTo>
                <a:lnTo>
                  <a:pt x="56654" y="498601"/>
                </a:lnTo>
                <a:lnTo>
                  <a:pt x="82562" y="511555"/>
                </a:lnTo>
                <a:lnTo>
                  <a:pt x="87795" y="501014"/>
                </a:lnTo>
                <a:lnTo>
                  <a:pt x="95732" y="486282"/>
                </a:lnTo>
                <a:lnTo>
                  <a:pt x="70231" y="472566"/>
                </a:lnTo>
                <a:close/>
              </a:path>
              <a:path w="497840" h="1355089">
                <a:moveTo>
                  <a:pt x="21793" y="580008"/>
                </a:moveTo>
                <a:lnTo>
                  <a:pt x="18732" y="588517"/>
                </a:lnTo>
                <a:lnTo>
                  <a:pt x="12865" y="608329"/>
                </a:lnTo>
                <a:lnTo>
                  <a:pt x="40640" y="616584"/>
                </a:lnTo>
                <a:lnTo>
                  <a:pt x="45999" y="598296"/>
                </a:lnTo>
                <a:lnTo>
                  <a:pt x="49060" y="589661"/>
                </a:lnTo>
                <a:lnTo>
                  <a:pt x="21793" y="580008"/>
                </a:lnTo>
                <a:close/>
              </a:path>
              <a:path w="497840" h="1355089">
                <a:moveTo>
                  <a:pt x="28956" y="697991"/>
                </a:moveTo>
                <a:lnTo>
                  <a:pt x="0" y="698245"/>
                </a:lnTo>
                <a:lnTo>
                  <a:pt x="76" y="707136"/>
                </a:lnTo>
                <a:lnTo>
                  <a:pt x="2285" y="728471"/>
                </a:lnTo>
                <a:lnTo>
                  <a:pt x="31076" y="725424"/>
                </a:lnTo>
                <a:lnTo>
                  <a:pt x="29060" y="707136"/>
                </a:lnTo>
                <a:lnTo>
                  <a:pt x="28956" y="697991"/>
                </a:lnTo>
                <a:close/>
              </a:path>
              <a:path w="497840" h="1355089">
                <a:moveTo>
                  <a:pt x="55498" y="804037"/>
                </a:moveTo>
                <a:lnTo>
                  <a:pt x="28917" y="815466"/>
                </a:lnTo>
                <a:lnTo>
                  <a:pt x="32410" y="823594"/>
                </a:lnTo>
                <a:lnTo>
                  <a:pt x="41630" y="842263"/>
                </a:lnTo>
                <a:lnTo>
                  <a:pt x="67602" y="829437"/>
                </a:lnTo>
                <a:lnTo>
                  <a:pt x="58991" y="812038"/>
                </a:lnTo>
                <a:lnTo>
                  <a:pt x="55498" y="804037"/>
                </a:lnTo>
                <a:close/>
              </a:path>
              <a:path w="497840" h="1355089">
                <a:moveTo>
                  <a:pt x="111201" y="902462"/>
                </a:moveTo>
                <a:lnTo>
                  <a:pt x="86995" y="918337"/>
                </a:lnTo>
                <a:lnTo>
                  <a:pt x="87604" y="919352"/>
                </a:lnTo>
                <a:lnTo>
                  <a:pt x="103784" y="942466"/>
                </a:lnTo>
                <a:lnTo>
                  <a:pt x="127520" y="925829"/>
                </a:lnTo>
                <a:lnTo>
                  <a:pt x="111201" y="902462"/>
                </a:lnTo>
                <a:close/>
              </a:path>
              <a:path w="497840" h="1355089">
                <a:moveTo>
                  <a:pt x="179997" y="993775"/>
                </a:moveTo>
                <a:lnTo>
                  <a:pt x="157492" y="1012063"/>
                </a:lnTo>
                <a:lnTo>
                  <a:pt x="159702" y="1014729"/>
                </a:lnTo>
                <a:lnTo>
                  <a:pt x="176237" y="1034414"/>
                </a:lnTo>
                <a:lnTo>
                  <a:pt x="198399" y="1015873"/>
                </a:lnTo>
                <a:lnTo>
                  <a:pt x="182206" y="996568"/>
                </a:lnTo>
                <a:lnTo>
                  <a:pt x="179997" y="993775"/>
                </a:lnTo>
                <a:close/>
              </a:path>
              <a:path w="497840" h="1355089">
                <a:moveTo>
                  <a:pt x="255714" y="1080134"/>
                </a:moveTo>
                <a:lnTo>
                  <a:pt x="234442" y="1099819"/>
                </a:lnTo>
                <a:lnTo>
                  <a:pt x="254076" y="1121155"/>
                </a:lnTo>
                <a:lnTo>
                  <a:pt x="275348" y="1101470"/>
                </a:lnTo>
                <a:lnTo>
                  <a:pt x="255714" y="1080134"/>
                </a:lnTo>
                <a:close/>
              </a:path>
              <a:path w="497840" h="1355089">
                <a:moveTo>
                  <a:pt x="451954" y="1199514"/>
                </a:moveTo>
                <a:lnTo>
                  <a:pt x="345897" y="1298066"/>
                </a:lnTo>
                <a:lnTo>
                  <a:pt x="497471" y="1354836"/>
                </a:lnTo>
                <a:lnTo>
                  <a:pt x="472424" y="1269364"/>
                </a:lnTo>
                <a:lnTo>
                  <a:pt x="398322" y="1269364"/>
                </a:lnTo>
                <a:lnTo>
                  <a:pt x="395605" y="1266570"/>
                </a:lnTo>
                <a:lnTo>
                  <a:pt x="416534" y="1246504"/>
                </a:lnTo>
                <a:lnTo>
                  <a:pt x="465725" y="1246504"/>
                </a:lnTo>
                <a:lnTo>
                  <a:pt x="451954" y="1199514"/>
                </a:lnTo>
                <a:close/>
              </a:path>
              <a:path w="497840" h="1355089">
                <a:moveTo>
                  <a:pt x="416534" y="1246504"/>
                </a:moveTo>
                <a:lnTo>
                  <a:pt x="395605" y="1266570"/>
                </a:lnTo>
                <a:lnTo>
                  <a:pt x="398322" y="1269364"/>
                </a:lnTo>
                <a:lnTo>
                  <a:pt x="419239" y="1249426"/>
                </a:lnTo>
                <a:lnTo>
                  <a:pt x="416534" y="1246504"/>
                </a:lnTo>
                <a:close/>
              </a:path>
              <a:path w="497840" h="1355089">
                <a:moveTo>
                  <a:pt x="465725" y="1246504"/>
                </a:moveTo>
                <a:lnTo>
                  <a:pt x="416534" y="1246504"/>
                </a:lnTo>
                <a:lnTo>
                  <a:pt x="419239" y="1249426"/>
                </a:lnTo>
                <a:lnTo>
                  <a:pt x="398322" y="1269364"/>
                </a:lnTo>
                <a:lnTo>
                  <a:pt x="472424" y="1269364"/>
                </a:lnTo>
                <a:lnTo>
                  <a:pt x="465725" y="1246504"/>
                </a:lnTo>
                <a:close/>
              </a:path>
              <a:path w="497840" h="1355089">
                <a:moveTo>
                  <a:pt x="335178" y="1163827"/>
                </a:moveTo>
                <a:lnTo>
                  <a:pt x="314515" y="1184148"/>
                </a:lnTo>
                <a:lnTo>
                  <a:pt x="334899" y="1204721"/>
                </a:lnTo>
                <a:lnTo>
                  <a:pt x="355472" y="1184402"/>
                </a:lnTo>
                <a:lnTo>
                  <a:pt x="335178" y="116382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085850" y="5882385"/>
            <a:ext cx="7240905" cy="457834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</a:pPr>
            <a:r>
              <a:rPr sz="3000" b="1" spc="10" dirty="0">
                <a:solidFill>
                  <a:srgbClr val="FFFFFF"/>
                </a:solidFill>
                <a:latin typeface="Lato"/>
                <a:cs typeface="Lato"/>
              </a:rPr>
              <a:t>Las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Lato"/>
                <a:cs typeface="Lato"/>
              </a:rPr>
              <a:t>veces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que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haga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falta</a:t>
            </a:r>
            <a:r>
              <a:rPr sz="3000" b="1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-240" dirty="0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lo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que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permita</a:t>
            </a:r>
            <a:r>
              <a:rPr sz="3000" b="1" spc="-15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el</a:t>
            </a:r>
            <a:endParaRPr sz="3000">
              <a:latin typeface="Lato"/>
              <a:cs typeface="Lato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850" y="6339649"/>
            <a:ext cx="3863340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5"/>
              </a:lnSpc>
            </a:pPr>
            <a:r>
              <a:rPr sz="3000" b="1" spc="5" dirty="0">
                <a:solidFill>
                  <a:srgbClr val="FFFFFF"/>
                </a:solidFill>
                <a:latin typeface="Lato"/>
                <a:cs typeface="Lato"/>
              </a:rPr>
              <a:t>presupuesto </a:t>
            </a:r>
            <a:r>
              <a:rPr sz="3000" b="1" spc="-240" dirty="0">
                <a:solidFill>
                  <a:srgbClr val="FFFFFF"/>
                </a:solidFill>
                <a:latin typeface="Lato"/>
                <a:cs typeface="Lato"/>
              </a:rPr>
              <a:t>/</a:t>
            </a:r>
            <a:r>
              <a:rPr sz="3000" b="1" spc="-3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0" dirty="0">
                <a:solidFill>
                  <a:srgbClr val="FFFFFF"/>
                </a:solidFill>
                <a:latin typeface="Lato"/>
                <a:cs typeface="Lato"/>
              </a:rPr>
              <a:t>tiempos</a:t>
            </a:r>
            <a:endParaRPr sz="3000">
              <a:latin typeface="Lato"/>
              <a:cs typeface="Lato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850" y="5501385"/>
            <a:ext cx="2235835" cy="36576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25" dirty="0">
                <a:solidFill>
                  <a:srgbClr val="FFFFFF"/>
                </a:solidFill>
                <a:latin typeface="Lato"/>
                <a:cs typeface="Lato"/>
              </a:rPr>
              <a:t>Volver </a:t>
            </a:r>
            <a:r>
              <a:rPr sz="2400" b="1" spc="35" dirty="0">
                <a:solidFill>
                  <a:srgbClr val="FFFFFF"/>
                </a:solidFill>
                <a:latin typeface="Lato"/>
                <a:cs typeface="Lato"/>
              </a:rPr>
              <a:t>a</a:t>
            </a:r>
            <a:r>
              <a:rPr sz="2400" b="1" spc="-30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FFFFFF"/>
                </a:solidFill>
                <a:latin typeface="Lato"/>
                <a:cs typeface="Lato"/>
              </a:rPr>
              <a:t>testear</a:t>
            </a:r>
            <a:endParaRPr sz="2400">
              <a:latin typeface="Lato"/>
              <a:cs typeface="La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97547" y="4213733"/>
            <a:ext cx="495934" cy="1511300"/>
          </a:xfrm>
          <a:custGeom>
            <a:avLst/>
            <a:gdLst/>
            <a:ahLst/>
            <a:cxnLst/>
            <a:rect l="l" t="t" r="r" b="b"/>
            <a:pathLst>
              <a:path w="495934" h="1511300">
                <a:moveTo>
                  <a:pt x="402932" y="0"/>
                </a:moveTo>
                <a:lnTo>
                  <a:pt x="395795" y="12953"/>
                </a:lnTo>
                <a:lnTo>
                  <a:pt x="388797" y="24764"/>
                </a:lnTo>
                <a:lnTo>
                  <a:pt x="413715" y="39496"/>
                </a:lnTo>
                <a:lnTo>
                  <a:pt x="421144" y="26924"/>
                </a:lnTo>
                <a:lnTo>
                  <a:pt x="428294" y="13969"/>
                </a:lnTo>
                <a:lnTo>
                  <a:pt x="402932" y="0"/>
                </a:lnTo>
                <a:close/>
              </a:path>
              <a:path w="495934" h="1511300">
                <a:moveTo>
                  <a:pt x="341325" y="96265"/>
                </a:moveTo>
                <a:lnTo>
                  <a:pt x="340347" y="97789"/>
                </a:lnTo>
                <a:lnTo>
                  <a:pt x="325831" y="118490"/>
                </a:lnTo>
                <a:lnTo>
                  <a:pt x="324827" y="120014"/>
                </a:lnTo>
                <a:lnTo>
                  <a:pt x="348551" y="136525"/>
                </a:lnTo>
                <a:lnTo>
                  <a:pt x="349567" y="135127"/>
                </a:lnTo>
                <a:lnTo>
                  <a:pt x="365188" y="112775"/>
                </a:lnTo>
                <a:lnTo>
                  <a:pt x="341325" y="96265"/>
                </a:lnTo>
                <a:close/>
              </a:path>
              <a:path w="495934" h="1511300">
                <a:moveTo>
                  <a:pt x="274891" y="191007"/>
                </a:moveTo>
                <a:lnTo>
                  <a:pt x="260578" y="211581"/>
                </a:lnTo>
                <a:lnTo>
                  <a:pt x="258305" y="214883"/>
                </a:lnTo>
                <a:lnTo>
                  <a:pt x="282117" y="231393"/>
                </a:lnTo>
                <a:lnTo>
                  <a:pt x="284327" y="228091"/>
                </a:lnTo>
                <a:lnTo>
                  <a:pt x="298640" y="207644"/>
                </a:lnTo>
                <a:lnTo>
                  <a:pt x="274891" y="191007"/>
                </a:lnTo>
                <a:close/>
              </a:path>
              <a:path w="495934" h="1511300">
                <a:moveTo>
                  <a:pt x="209257" y="286765"/>
                </a:moveTo>
                <a:lnTo>
                  <a:pt x="207378" y="289686"/>
                </a:lnTo>
                <a:lnTo>
                  <a:pt x="193294" y="311149"/>
                </a:lnTo>
                <a:lnTo>
                  <a:pt x="217538" y="327024"/>
                </a:lnTo>
                <a:lnTo>
                  <a:pt x="231419" y="305688"/>
                </a:lnTo>
                <a:lnTo>
                  <a:pt x="233311" y="302894"/>
                </a:lnTo>
                <a:lnTo>
                  <a:pt x="209257" y="286765"/>
                </a:lnTo>
                <a:close/>
              </a:path>
              <a:path w="495934" h="1511300">
                <a:moveTo>
                  <a:pt x="146596" y="384809"/>
                </a:moveTo>
                <a:lnTo>
                  <a:pt x="136880" y="400557"/>
                </a:lnTo>
                <a:lnTo>
                  <a:pt x="131406" y="409828"/>
                </a:lnTo>
                <a:lnTo>
                  <a:pt x="156349" y="424560"/>
                </a:lnTo>
                <a:lnTo>
                  <a:pt x="161518" y="415797"/>
                </a:lnTo>
                <a:lnTo>
                  <a:pt x="171221" y="400049"/>
                </a:lnTo>
                <a:lnTo>
                  <a:pt x="146596" y="384809"/>
                </a:lnTo>
                <a:close/>
              </a:path>
              <a:path w="495934" h="1511300">
                <a:moveTo>
                  <a:pt x="88557" y="486028"/>
                </a:moveTo>
                <a:lnTo>
                  <a:pt x="88277" y="486536"/>
                </a:lnTo>
                <a:lnTo>
                  <a:pt x="75234" y="512190"/>
                </a:lnTo>
                <a:lnTo>
                  <a:pt x="101053" y="525271"/>
                </a:lnTo>
                <a:lnTo>
                  <a:pt x="113728" y="500379"/>
                </a:lnTo>
                <a:lnTo>
                  <a:pt x="114007" y="499744"/>
                </a:lnTo>
                <a:lnTo>
                  <a:pt x="88557" y="486028"/>
                </a:lnTo>
                <a:close/>
              </a:path>
              <a:path w="495934" h="1511300">
                <a:moveTo>
                  <a:pt x="39001" y="592454"/>
                </a:moveTo>
                <a:lnTo>
                  <a:pt x="35585" y="600836"/>
                </a:lnTo>
                <a:lnTo>
                  <a:pt x="28562" y="620013"/>
                </a:lnTo>
                <a:lnTo>
                  <a:pt x="55753" y="629919"/>
                </a:lnTo>
                <a:lnTo>
                  <a:pt x="62407" y="611758"/>
                </a:lnTo>
                <a:lnTo>
                  <a:pt x="65836" y="603376"/>
                </a:lnTo>
                <a:lnTo>
                  <a:pt x="39001" y="592454"/>
                </a:lnTo>
                <a:close/>
              </a:path>
              <a:path w="495934" h="1511300">
                <a:moveTo>
                  <a:pt x="4610" y="705484"/>
                </a:moveTo>
                <a:lnTo>
                  <a:pt x="3492" y="710691"/>
                </a:lnTo>
                <a:lnTo>
                  <a:pt x="0" y="735076"/>
                </a:lnTo>
                <a:lnTo>
                  <a:pt x="28663" y="739139"/>
                </a:lnTo>
                <a:lnTo>
                  <a:pt x="31826" y="716788"/>
                </a:lnTo>
                <a:lnTo>
                  <a:pt x="32931" y="711453"/>
                </a:lnTo>
                <a:lnTo>
                  <a:pt x="4610" y="705484"/>
                </a:lnTo>
                <a:close/>
              </a:path>
              <a:path w="495934" h="1511300">
                <a:moveTo>
                  <a:pt x="31140" y="820927"/>
                </a:moveTo>
                <a:lnTo>
                  <a:pt x="2667" y="826134"/>
                </a:lnTo>
                <a:lnTo>
                  <a:pt x="4940" y="838580"/>
                </a:lnTo>
                <a:lnTo>
                  <a:pt x="9182" y="855344"/>
                </a:lnTo>
                <a:lnTo>
                  <a:pt x="37249" y="848232"/>
                </a:lnTo>
                <a:lnTo>
                  <a:pt x="33426" y="833373"/>
                </a:lnTo>
                <a:lnTo>
                  <a:pt x="31140" y="820927"/>
                </a:lnTo>
                <a:close/>
              </a:path>
              <a:path w="495934" h="1511300">
                <a:moveTo>
                  <a:pt x="66408" y="927353"/>
                </a:moveTo>
                <a:lnTo>
                  <a:pt x="39916" y="939038"/>
                </a:lnTo>
                <a:lnTo>
                  <a:pt x="41744" y="943228"/>
                </a:lnTo>
                <a:lnTo>
                  <a:pt x="52882" y="965707"/>
                </a:lnTo>
                <a:lnTo>
                  <a:pt x="78816" y="952880"/>
                </a:lnTo>
                <a:lnTo>
                  <a:pt x="68237" y="931544"/>
                </a:lnTo>
                <a:lnTo>
                  <a:pt x="66408" y="927353"/>
                </a:lnTo>
                <a:close/>
              </a:path>
              <a:path w="495934" h="1511300">
                <a:moveTo>
                  <a:pt x="121424" y="1026794"/>
                </a:moveTo>
                <a:lnTo>
                  <a:pt x="96901" y="1042161"/>
                </a:lnTo>
                <a:lnTo>
                  <a:pt x="101892" y="1050163"/>
                </a:lnTo>
                <a:lnTo>
                  <a:pt x="112864" y="1066799"/>
                </a:lnTo>
                <a:lnTo>
                  <a:pt x="137020" y="1050797"/>
                </a:lnTo>
                <a:lnTo>
                  <a:pt x="126403" y="1034795"/>
                </a:lnTo>
                <a:lnTo>
                  <a:pt x="121424" y="1026794"/>
                </a:lnTo>
                <a:close/>
              </a:path>
              <a:path w="495934" h="1511300">
                <a:moveTo>
                  <a:pt x="186690" y="1120902"/>
                </a:moveTo>
                <a:lnTo>
                  <a:pt x="163563" y="1138427"/>
                </a:lnTo>
                <a:lnTo>
                  <a:pt x="176784" y="1155953"/>
                </a:lnTo>
                <a:lnTo>
                  <a:pt x="181317" y="1161668"/>
                </a:lnTo>
                <a:lnTo>
                  <a:pt x="204038" y="1143761"/>
                </a:lnTo>
                <a:lnTo>
                  <a:pt x="199815" y="1138427"/>
                </a:lnTo>
                <a:lnTo>
                  <a:pt x="186690" y="1120902"/>
                </a:lnTo>
                <a:close/>
              </a:path>
              <a:path w="495934" h="1511300">
                <a:moveTo>
                  <a:pt x="258190" y="1211198"/>
                </a:moveTo>
                <a:lnTo>
                  <a:pt x="235889" y="1229740"/>
                </a:lnTo>
                <a:lnTo>
                  <a:pt x="254368" y="1251965"/>
                </a:lnTo>
                <a:lnTo>
                  <a:pt x="276669" y="1233551"/>
                </a:lnTo>
                <a:lnTo>
                  <a:pt x="258190" y="1211198"/>
                </a:lnTo>
                <a:close/>
              </a:path>
              <a:path w="495934" h="1511300">
                <a:moveTo>
                  <a:pt x="333070" y="1298955"/>
                </a:moveTo>
                <a:lnTo>
                  <a:pt x="311327" y="1318133"/>
                </a:lnTo>
                <a:lnTo>
                  <a:pt x="319874" y="1327911"/>
                </a:lnTo>
                <a:lnTo>
                  <a:pt x="330504" y="1339849"/>
                </a:lnTo>
                <a:lnTo>
                  <a:pt x="352196" y="1320672"/>
                </a:lnTo>
                <a:lnTo>
                  <a:pt x="341617" y="1308734"/>
                </a:lnTo>
                <a:lnTo>
                  <a:pt x="333070" y="1298955"/>
                </a:lnTo>
                <a:close/>
              </a:path>
              <a:path w="495934" h="1511300">
                <a:moveTo>
                  <a:pt x="391598" y="1409107"/>
                </a:moveTo>
                <a:lnTo>
                  <a:pt x="347230" y="1445895"/>
                </a:lnTo>
                <a:lnTo>
                  <a:pt x="495338" y="1511172"/>
                </a:lnTo>
                <a:lnTo>
                  <a:pt x="474237" y="1420240"/>
                </a:lnTo>
                <a:lnTo>
                  <a:pt x="401269" y="1420240"/>
                </a:lnTo>
                <a:lnTo>
                  <a:pt x="391598" y="1409107"/>
                </a:lnTo>
                <a:close/>
              </a:path>
              <a:path w="495934" h="1511300">
                <a:moveTo>
                  <a:pt x="413888" y="1390624"/>
                </a:moveTo>
                <a:lnTo>
                  <a:pt x="391598" y="1409107"/>
                </a:lnTo>
                <a:lnTo>
                  <a:pt x="401269" y="1420240"/>
                </a:lnTo>
                <a:lnTo>
                  <a:pt x="423176" y="1401317"/>
                </a:lnTo>
                <a:lnTo>
                  <a:pt x="413888" y="1390624"/>
                </a:lnTo>
                <a:close/>
              </a:path>
              <a:path w="495934" h="1511300">
                <a:moveTo>
                  <a:pt x="458736" y="1353439"/>
                </a:moveTo>
                <a:lnTo>
                  <a:pt x="413888" y="1390624"/>
                </a:lnTo>
                <a:lnTo>
                  <a:pt x="423176" y="1401317"/>
                </a:lnTo>
                <a:lnTo>
                  <a:pt x="401269" y="1420240"/>
                </a:lnTo>
                <a:lnTo>
                  <a:pt x="474237" y="1420240"/>
                </a:lnTo>
                <a:lnTo>
                  <a:pt x="458736" y="1353439"/>
                </a:lnTo>
                <a:close/>
              </a:path>
              <a:path w="495934" h="1511300">
                <a:moveTo>
                  <a:pt x="409829" y="1385951"/>
                </a:moveTo>
                <a:lnTo>
                  <a:pt x="387921" y="1404873"/>
                </a:lnTo>
                <a:lnTo>
                  <a:pt x="391598" y="1409107"/>
                </a:lnTo>
                <a:lnTo>
                  <a:pt x="413888" y="1390624"/>
                </a:lnTo>
                <a:lnTo>
                  <a:pt x="409829" y="1385951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159365" cy="7621905"/>
            <a:chOff x="0" y="0"/>
            <a:chExt cx="10159365" cy="762190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0158984" cy="76215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650" y="425830"/>
              <a:ext cx="6350635" cy="457200"/>
            </a:xfrm>
            <a:custGeom>
              <a:avLst/>
              <a:gdLst/>
              <a:ahLst/>
              <a:cxnLst/>
              <a:rect l="l" t="t" r="r" b="b"/>
              <a:pathLst>
                <a:path w="6350634" h="457200">
                  <a:moveTo>
                    <a:pt x="635050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6350508" y="457200"/>
                  </a:lnTo>
                  <a:lnTo>
                    <a:pt x="6350508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63741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5" dirty="0">
                <a:solidFill>
                  <a:srgbClr val="F3F3F3"/>
                </a:solidFill>
                <a:latin typeface="Lato Semibold"/>
                <a:cs typeface="Lato Semibold"/>
              </a:rPr>
              <a:t>Ej.</a:t>
            </a:r>
            <a:r>
              <a:rPr sz="3000" b="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10" dirty="0">
                <a:solidFill>
                  <a:srgbClr val="F3F3F3"/>
                </a:solidFill>
                <a:latin typeface="Lato Semibold"/>
                <a:cs typeface="Lato Semibold"/>
              </a:rPr>
              <a:t>Proceso</a:t>
            </a:r>
            <a:r>
              <a:rPr sz="3000" b="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20" dirty="0">
                <a:solidFill>
                  <a:srgbClr val="F3F3F3"/>
                </a:solidFill>
                <a:latin typeface="Lato Semibold"/>
                <a:cs typeface="Lato Semibold"/>
              </a:rPr>
              <a:t>de</a:t>
            </a:r>
            <a:r>
              <a:rPr sz="3000" b="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25" dirty="0">
                <a:solidFill>
                  <a:srgbClr val="F3F3F3"/>
                </a:solidFill>
                <a:latin typeface="Lato Semibold"/>
                <a:cs typeface="Lato Semibold"/>
              </a:rPr>
              <a:t>pagos</a:t>
            </a:r>
            <a:r>
              <a:rPr sz="3000" b="0" spc="-19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20" dirty="0">
                <a:solidFill>
                  <a:srgbClr val="F3F3F3"/>
                </a:solidFill>
                <a:latin typeface="Lato Semibold"/>
                <a:cs typeface="Lato Semibold"/>
              </a:rPr>
              <a:t>de</a:t>
            </a:r>
            <a:r>
              <a:rPr sz="3000" b="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10" dirty="0">
                <a:solidFill>
                  <a:srgbClr val="F3F3F3"/>
                </a:solidFill>
                <a:latin typeface="Lato Semibold"/>
                <a:cs typeface="Lato Semibold"/>
              </a:rPr>
              <a:t>Mercado</a:t>
            </a:r>
            <a:r>
              <a:rPr sz="3000" b="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15" dirty="0">
                <a:solidFill>
                  <a:srgbClr val="F3F3F3"/>
                </a:solidFill>
                <a:latin typeface="Lato Semibold"/>
                <a:cs typeface="Lato Semibold"/>
              </a:rPr>
              <a:t>Libre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79157" y="425830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59" h="457200">
                <a:moveTo>
                  <a:pt x="73151" y="0"/>
                </a:moveTo>
                <a:lnTo>
                  <a:pt x="0" y="0"/>
                </a:lnTo>
                <a:lnTo>
                  <a:pt x="0" y="457200"/>
                </a:lnTo>
                <a:lnTo>
                  <a:pt x="73151" y="457200"/>
                </a:lnTo>
                <a:lnTo>
                  <a:pt x="7315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0159365" cy="7621905"/>
            <a:chOff x="0" y="0"/>
            <a:chExt cx="10159365" cy="7621905"/>
          </a:xfrm>
        </p:grpSpPr>
        <p:sp>
          <p:nvSpPr>
            <p:cNvPr id="3" name="object 3"/>
            <p:cNvSpPr/>
            <p:nvPr/>
          </p:nvSpPr>
          <p:spPr>
            <a:xfrm>
              <a:off x="1141475" y="0"/>
              <a:ext cx="9017507" cy="67924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7967472" cy="762152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98491" y="3520438"/>
              <a:ext cx="5460491" cy="410108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8650" y="425830"/>
              <a:ext cx="2974975" cy="457200"/>
            </a:xfrm>
            <a:custGeom>
              <a:avLst/>
              <a:gdLst/>
              <a:ahLst/>
              <a:cxnLst/>
              <a:rect l="l" t="t" r="r" b="b"/>
              <a:pathLst>
                <a:path w="2974975" h="457200">
                  <a:moveTo>
                    <a:pt x="29748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974848" y="457200"/>
                  </a:lnTo>
                  <a:lnTo>
                    <a:pt x="2974848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29984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5" dirty="0">
                <a:solidFill>
                  <a:srgbClr val="F3F3F3"/>
                </a:solidFill>
                <a:latin typeface="Lato Semibold"/>
                <a:cs typeface="Lato Semibold"/>
              </a:rPr>
              <a:t>Ej.</a:t>
            </a:r>
            <a:r>
              <a:rPr sz="3000" b="0" spc="-229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20" dirty="0">
                <a:solidFill>
                  <a:srgbClr val="F3F3F3"/>
                </a:solidFill>
                <a:latin typeface="Lato Semibold"/>
                <a:cs typeface="Lato Semibold"/>
              </a:rPr>
              <a:t>MercadoShops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603497" y="425830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60" h="457200">
                <a:moveTo>
                  <a:pt x="73151" y="0"/>
                </a:moveTo>
                <a:lnTo>
                  <a:pt x="0" y="0"/>
                </a:lnTo>
                <a:lnTo>
                  <a:pt x="0" y="457200"/>
                </a:lnTo>
                <a:lnTo>
                  <a:pt x="73151" y="457200"/>
                </a:lnTo>
                <a:lnTo>
                  <a:pt x="7315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9580"/>
            <a:ext cx="10159365" cy="5400675"/>
            <a:chOff x="0" y="425830"/>
            <a:chExt cx="10159365" cy="5400675"/>
          </a:xfrm>
        </p:grpSpPr>
        <p:sp>
          <p:nvSpPr>
            <p:cNvPr id="3" name="object 3"/>
            <p:cNvSpPr/>
            <p:nvPr/>
          </p:nvSpPr>
          <p:spPr>
            <a:xfrm>
              <a:off x="0" y="669035"/>
              <a:ext cx="10158983" cy="51572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650" y="425830"/>
              <a:ext cx="2327275" cy="457200"/>
            </a:xfrm>
            <a:custGeom>
              <a:avLst/>
              <a:gdLst/>
              <a:ahLst/>
              <a:cxnLst/>
              <a:rect l="l" t="t" r="r" b="b"/>
              <a:pathLst>
                <a:path w="2327275" h="457200">
                  <a:moveTo>
                    <a:pt x="23271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327148" y="457200"/>
                  </a:lnTo>
                  <a:lnTo>
                    <a:pt x="2327148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23526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15" dirty="0">
                <a:solidFill>
                  <a:srgbClr val="F3F3F3"/>
                </a:solidFill>
                <a:latin typeface="Lato Semibold"/>
                <a:cs typeface="Lato Semibold"/>
              </a:rPr>
              <a:t>Ej. Mobile</a:t>
            </a:r>
            <a:r>
              <a:rPr sz="3000" b="0" spc="-40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25" dirty="0">
                <a:solidFill>
                  <a:srgbClr val="F3F3F3"/>
                </a:solidFill>
                <a:latin typeface="Lato Semibold"/>
                <a:cs typeface="Lato Semibold"/>
              </a:rPr>
              <a:t>app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55798" y="425830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60" h="457200">
                <a:moveTo>
                  <a:pt x="73151" y="0"/>
                </a:moveTo>
                <a:lnTo>
                  <a:pt x="0" y="0"/>
                </a:lnTo>
                <a:lnTo>
                  <a:pt x="0" y="457200"/>
                </a:lnTo>
                <a:lnTo>
                  <a:pt x="73151" y="457200"/>
                </a:lnTo>
                <a:lnTo>
                  <a:pt x="7315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63421"/>
            <a:ext cx="5314950" cy="182054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21590" rIns="0" bIns="0" rtlCol="0">
            <a:spAutoFit/>
          </a:bodyPr>
          <a:lstStyle/>
          <a:p>
            <a:pPr marL="12700" marR="139065">
              <a:lnSpc>
                <a:spcPts val="7200"/>
              </a:lnSpc>
              <a:spcBef>
                <a:spcPts val="170"/>
              </a:spcBef>
            </a:pPr>
            <a:r>
              <a:rPr spc="-60" dirty="0"/>
              <a:t>¿Qué </a:t>
            </a:r>
            <a:r>
              <a:rPr spc="-5" dirty="0"/>
              <a:t>es </a:t>
            </a:r>
            <a:r>
              <a:rPr spc="30" dirty="0"/>
              <a:t>un</a:t>
            </a:r>
            <a:r>
              <a:rPr spc="-890" dirty="0"/>
              <a:t> </a:t>
            </a:r>
            <a:r>
              <a:rPr spc="40" dirty="0"/>
              <a:t>test  </a:t>
            </a:r>
            <a:r>
              <a:rPr spc="5" dirty="0"/>
              <a:t>de</a:t>
            </a:r>
            <a:r>
              <a:rPr spc="-320" dirty="0"/>
              <a:t> </a:t>
            </a:r>
            <a:r>
              <a:rPr spc="30" dirty="0"/>
              <a:t>usabilidad?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400" y="0"/>
            <a:ext cx="6958583" cy="76215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68362"/>
            <a:ext cx="403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http://blog.tackmobile.com/article/interface-origami/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1309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15" dirty="0">
                <a:solidFill>
                  <a:srgbClr val="F3F3F3"/>
                </a:solidFill>
                <a:latin typeface="Lato Semibold"/>
                <a:cs typeface="Lato Semibold"/>
              </a:rPr>
              <a:t>Revelar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4" cy="762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68362"/>
            <a:ext cx="40309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http://blog.tackmobile.com/article/interface-origami/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1713230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-15" dirty="0">
                <a:solidFill>
                  <a:srgbClr val="F3F3F3"/>
                </a:solidFill>
                <a:latin typeface="Lato Semibold"/>
                <a:cs typeface="Lato Semibold"/>
              </a:rPr>
              <a:t>Acordeón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4" cy="762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64400"/>
            <a:ext cx="49161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http://wireframes.linowski.ca/2009/11/paper-prototype-cutouts/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2735580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15" dirty="0">
                <a:solidFill>
                  <a:srgbClr val="F3F3F3"/>
                </a:solidFill>
                <a:latin typeface="Lato Semibold"/>
                <a:cs typeface="Lato Semibold"/>
              </a:rPr>
              <a:t>Reusar </a:t>
            </a:r>
            <a:r>
              <a:rPr sz="3000" b="0" spc="5" dirty="0">
                <a:solidFill>
                  <a:srgbClr val="F3F3F3"/>
                </a:solidFill>
                <a:latin typeface="Lato Semibold"/>
                <a:cs typeface="Lato Semibold"/>
              </a:rPr>
              <a:t>el</a:t>
            </a:r>
            <a:r>
              <a:rPr sz="3000" b="0" spc="-42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dirty="0">
                <a:solidFill>
                  <a:srgbClr val="F3F3F3"/>
                </a:solidFill>
                <a:latin typeface="Lato Semibold"/>
                <a:cs typeface="Lato Semibold"/>
              </a:rPr>
              <a:t>marco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3" cy="72039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89393"/>
            <a:ext cx="52438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https://uxmag.com/articles/eight-lessons-in-mobile-usability-testing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5226" y="425830"/>
            <a:ext cx="978535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5" dirty="0">
                <a:solidFill>
                  <a:srgbClr val="F3F3F3"/>
                </a:solidFill>
                <a:latin typeface="Lato Semibold"/>
                <a:cs typeface="Lato Semibold"/>
              </a:rPr>
              <a:t>Scroll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28650" y="883030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59" h="457200">
                <a:moveTo>
                  <a:pt x="73151" y="0"/>
                </a:moveTo>
                <a:lnTo>
                  <a:pt x="0" y="0"/>
                </a:lnTo>
                <a:lnTo>
                  <a:pt x="0" y="457199"/>
                </a:lnTo>
                <a:lnTo>
                  <a:pt x="73151" y="457199"/>
                </a:lnTo>
                <a:lnTo>
                  <a:pt x="7315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4" cy="762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89393"/>
            <a:ext cx="3475354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http://alistapart.com/article/paperprototyping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871855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-10" dirty="0">
                <a:solidFill>
                  <a:srgbClr val="F3F3F3"/>
                </a:solidFill>
                <a:latin typeface="Lato Semibold"/>
                <a:cs typeface="Lato Semibold"/>
              </a:rPr>
              <a:t>Tabs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3" cy="7252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39" y="7272629"/>
            <a:ext cx="43148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http://www.jeremyfriedland.com/portfolio/prototype.php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2628900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5" dirty="0">
                <a:solidFill>
                  <a:srgbClr val="F3F3F3"/>
                </a:solidFill>
                <a:latin typeface="Lato Semibold"/>
                <a:cs typeface="Lato Semibold"/>
              </a:rPr>
              <a:t>Transparencias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25830"/>
            <a:ext cx="10159365" cy="6268085"/>
            <a:chOff x="0" y="425830"/>
            <a:chExt cx="10159365" cy="6268085"/>
          </a:xfrm>
        </p:grpSpPr>
        <p:sp>
          <p:nvSpPr>
            <p:cNvPr id="3" name="object 3"/>
            <p:cNvSpPr/>
            <p:nvPr/>
          </p:nvSpPr>
          <p:spPr>
            <a:xfrm>
              <a:off x="0" y="761999"/>
              <a:ext cx="10158983" cy="593140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28650" y="425830"/>
              <a:ext cx="2555875" cy="457200"/>
            </a:xfrm>
            <a:custGeom>
              <a:avLst/>
              <a:gdLst/>
              <a:ahLst/>
              <a:cxnLst/>
              <a:rect l="l" t="t" r="r" b="b"/>
              <a:pathLst>
                <a:path w="2555875" h="457200">
                  <a:moveTo>
                    <a:pt x="2555748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2555748" y="457200"/>
                  </a:lnTo>
                  <a:lnTo>
                    <a:pt x="2555748" y="0"/>
                  </a:lnTo>
                  <a:close/>
                </a:path>
              </a:pathLst>
            </a:custGeom>
            <a:solidFill>
              <a:srgbClr val="43434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8739" y="7272629"/>
            <a:ext cx="48158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https://loft.io/guide/dfa/reference/build/lo-fi-paper-prototyping/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25793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5" dirty="0">
                <a:solidFill>
                  <a:srgbClr val="F3F3F3"/>
                </a:solidFill>
                <a:latin typeface="Lato Semibold"/>
                <a:cs typeface="Lato Semibold"/>
              </a:rPr>
              <a:t>Transparencias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84398" y="425830"/>
            <a:ext cx="73660" cy="457200"/>
          </a:xfrm>
          <a:custGeom>
            <a:avLst/>
            <a:gdLst/>
            <a:ahLst/>
            <a:cxnLst/>
            <a:rect l="l" t="t" r="r" b="b"/>
            <a:pathLst>
              <a:path w="73660" h="457200">
                <a:moveTo>
                  <a:pt x="73151" y="0"/>
                </a:moveTo>
                <a:lnTo>
                  <a:pt x="0" y="0"/>
                </a:lnTo>
                <a:lnTo>
                  <a:pt x="0" y="457200"/>
                </a:lnTo>
                <a:lnTo>
                  <a:pt x="73151" y="457200"/>
                </a:lnTo>
                <a:lnTo>
                  <a:pt x="73151" y="0"/>
                </a:lnTo>
                <a:close/>
              </a:path>
            </a:pathLst>
          </a:custGeom>
          <a:solidFill>
            <a:srgbClr val="434343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8739" y="7280859"/>
            <a:ext cx="54952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http://creative-jar.com/blog/experience-design-blog/paper-prototyping/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6102" y="408813"/>
            <a:ext cx="457200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dirty="0">
                <a:solidFill>
                  <a:srgbClr val="F3F3F3"/>
                </a:solidFill>
                <a:latin typeface="Lato Semibold"/>
                <a:cs typeface="Lato Semibold"/>
              </a:rPr>
              <a:t>Modularizando </a:t>
            </a:r>
            <a:r>
              <a:rPr sz="3000" b="0" spc="-35" dirty="0">
                <a:solidFill>
                  <a:srgbClr val="F3F3F3"/>
                </a:solidFill>
                <a:latin typeface="Lato Semibold"/>
                <a:cs typeface="Lato Semibold"/>
              </a:rPr>
              <a:t>con</a:t>
            </a:r>
            <a:r>
              <a:rPr sz="3000" b="0" spc="-44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b="0" spc="-15" dirty="0">
                <a:solidFill>
                  <a:srgbClr val="F3F3F3"/>
                </a:solidFill>
                <a:latin typeface="Lato Semibold"/>
                <a:cs typeface="Lato Semibold"/>
              </a:rPr>
              <a:t>post-its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501139"/>
            <a:ext cx="10158983" cy="4276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4" cy="762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1879600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dirty="0">
                <a:solidFill>
                  <a:srgbClr val="F3F3F3"/>
                </a:solidFill>
                <a:latin typeface="Lato Semibold"/>
                <a:cs typeface="Lato Semibold"/>
              </a:rPr>
              <a:t>Wearables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286345"/>
            <a:ext cx="26644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http://april3rd.com/hcid521/?p=63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4" cy="76215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1879600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dirty="0">
                <a:solidFill>
                  <a:srgbClr val="F3F3F3"/>
                </a:solidFill>
                <a:latin typeface="Lato Semibold"/>
                <a:cs typeface="Lato Semibold"/>
              </a:rPr>
              <a:t>Wearables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289393"/>
            <a:ext cx="42551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https://dribbble.com/shots/1967417-Paper-prototyping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530225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-60" dirty="0"/>
              <a:t>¿Qué </a:t>
            </a:r>
            <a:r>
              <a:rPr spc="-5" dirty="0"/>
              <a:t>es </a:t>
            </a:r>
            <a:r>
              <a:rPr spc="30" dirty="0"/>
              <a:t>un</a:t>
            </a:r>
            <a:r>
              <a:rPr spc="-875" dirty="0"/>
              <a:t> </a:t>
            </a:r>
            <a:r>
              <a:rPr spc="40" dirty="0"/>
              <a:t>test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9124"/>
            <a:ext cx="4948555" cy="91503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25"/>
              </a:lnSpc>
            </a:pPr>
            <a:r>
              <a:rPr sz="6000" b="1" spc="5" dirty="0">
                <a:solidFill>
                  <a:srgbClr val="FFFFFF"/>
                </a:solidFill>
                <a:latin typeface="Lato"/>
                <a:cs typeface="Lato"/>
              </a:rPr>
              <a:t>de</a:t>
            </a:r>
            <a:r>
              <a:rPr sz="6000" b="1" spc="-33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30" dirty="0">
                <a:solidFill>
                  <a:srgbClr val="FFFFFF"/>
                </a:solidFill>
                <a:latin typeface="Lato"/>
                <a:cs typeface="Lato"/>
              </a:rPr>
              <a:t>usabilidad?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302" y="3457447"/>
            <a:ext cx="8296275" cy="2769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15" dirty="0">
                <a:solidFill>
                  <a:srgbClr val="F3F3F3"/>
                </a:solidFill>
                <a:latin typeface="Lato Semibold"/>
                <a:cs typeface="Lato Semibold"/>
              </a:rPr>
              <a:t>Pedirle </a:t>
            </a:r>
            <a:r>
              <a:rPr sz="3000" spc="10" dirty="0">
                <a:solidFill>
                  <a:srgbClr val="F3F3F3"/>
                </a:solidFill>
                <a:latin typeface="Lato Semibold"/>
                <a:cs typeface="Lato Semibold"/>
              </a:rPr>
              <a:t>a </a:t>
            </a:r>
            <a:r>
              <a:rPr sz="3000" b="1" spc="20" dirty="0">
                <a:solidFill>
                  <a:srgbClr val="F3F3F3"/>
                </a:solidFill>
                <a:latin typeface="Lato"/>
                <a:cs typeface="Lato"/>
              </a:rPr>
              <a:t>usuarios </a:t>
            </a:r>
            <a:r>
              <a:rPr sz="3000" b="1" spc="25" dirty="0">
                <a:solidFill>
                  <a:srgbClr val="F3F3F3"/>
                </a:solidFill>
                <a:latin typeface="Lato"/>
                <a:cs typeface="Lato"/>
              </a:rPr>
              <a:t>representativos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que </a:t>
            </a:r>
            <a:r>
              <a:rPr sz="3000" spc="-5" dirty="0">
                <a:solidFill>
                  <a:srgbClr val="F3F3F3"/>
                </a:solidFill>
                <a:latin typeface="Lato Semibold"/>
                <a:cs typeface="Lato Semibold"/>
              </a:rPr>
              <a:t>intenten  </a:t>
            </a:r>
            <a:r>
              <a:rPr sz="3000" b="1" spc="40" dirty="0">
                <a:solidFill>
                  <a:srgbClr val="F3F3F3"/>
                </a:solidFill>
                <a:latin typeface="Lato"/>
                <a:cs typeface="Lato"/>
              </a:rPr>
              <a:t>tareas</a:t>
            </a:r>
            <a:r>
              <a:rPr sz="3000" b="1" spc="-170" dirty="0">
                <a:solidFill>
                  <a:srgbClr val="F3F3F3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3F3F3"/>
                </a:solidFill>
                <a:latin typeface="Lato"/>
                <a:cs typeface="Lato"/>
              </a:rPr>
              <a:t>representativas</a:t>
            </a:r>
            <a:r>
              <a:rPr sz="3000" b="1" spc="-165" dirty="0">
                <a:solidFill>
                  <a:srgbClr val="F3F3F3"/>
                </a:solidFill>
                <a:latin typeface="Lato"/>
                <a:cs typeface="Lato"/>
              </a:rPr>
              <a:t> </a:t>
            </a:r>
            <a:r>
              <a:rPr sz="3000" spc="-15" dirty="0">
                <a:solidFill>
                  <a:srgbClr val="F3F3F3"/>
                </a:solidFill>
                <a:latin typeface="Lato Semibold"/>
                <a:cs typeface="Lato Semibold"/>
              </a:rPr>
              <a:t>usando</a:t>
            </a:r>
            <a:r>
              <a:rPr sz="3000" spc="-21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10" dirty="0">
                <a:solidFill>
                  <a:srgbClr val="F3F3F3"/>
                </a:solidFill>
                <a:latin typeface="Lato Semibold"/>
                <a:cs typeface="Lato Semibold"/>
              </a:rPr>
              <a:t>el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15" dirty="0">
                <a:solidFill>
                  <a:srgbClr val="F3F3F3"/>
                </a:solidFill>
                <a:latin typeface="Lato Semibold"/>
                <a:cs typeface="Lato Semibold"/>
              </a:rPr>
              <a:t>diseño</a:t>
            </a:r>
            <a:r>
              <a:rPr sz="3000" spc="-21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10" dirty="0">
                <a:solidFill>
                  <a:srgbClr val="F3F3F3"/>
                </a:solidFill>
                <a:latin typeface="Lato Semibold"/>
                <a:cs typeface="Lato Semibold"/>
              </a:rPr>
              <a:t>a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5" dirty="0">
                <a:solidFill>
                  <a:srgbClr val="F3F3F3"/>
                </a:solidFill>
                <a:latin typeface="Lato Semibold"/>
                <a:cs typeface="Lato Semibold"/>
              </a:rPr>
              <a:t>testear.  </a:t>
            </a:r>
            <a:r>
              <a:rPr sz="3000" b="1" spc="30" dirty="0">
                <a:solidFill>
                  <a:srgbClr val="F3F3F3"/>
                </a:solidFill>
                <a:latin typeface="Lato"/>
                <a:cs typeface="Lato"/>
              </a:rPr>
              <a:t>Observar</a:t>
            </a:r>
            <a:r>
              <a:rPr sz="3000" b="1" spc="-175" dirty="0">
                <a:solidFill>
                  <a:srgbClr val="F3F3F3"/>
                </a:solidFill>
                <a:latin typeface="Lato"/>
                <a:cs typeface="Lato"/>
              </a:rPr>
              <a:t> </a:t>
            </a:r>
            <a:r>
              <a:rPr sz="3000" spc="-5" dirty="0">
                <a:solidFill>
                  <a:srgbClr val="F3F3F3"/>
                </a:solidFill>
                <a:latin typeface="Lato Semibold"/>
                <a:cs typeface="Lato Semibold"/>
              </a:rPr>
              <a:t>lo</a:t>
            </a:r>
            <a:r>
              <a:rPr sz="300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que</a:t>
            </a:r>
            <a:r>
              <a:rPr sz="3000" spc="-18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5" dirty="0">
                <a:solidFill>
                  <a:srgbClr val="F3F3F3"/>
                </a:solidFill>
                <a:latin typeface="Lato Semibold"/>
                <a:cs typeface="Lato Semibold"/>
              </a:rPr>
              <a:t>hacen,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35" dirty="0">
                <a:solidFill>
                  <a:srgbClr val="F3F3F3"/>
                </a:solidFill>
                <a:latin typeface="Lato Semibold"/>
                <a:cs typeface="Lato Semibold"/>
              </a:rPr>
              <a:t>con</a:t>
            </a:r>
            <a:r>
              <a:rPr sz="3000" spc="-19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qué</a:t>
            </a:r>
            <a:r>
              <a:rPr sz="3000" spc="-18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5" dirty="0">
                <a:solidFill>
                  <a:srgbClr val="F3F3F3"/>
                </a:solidFill>
                <a:latin typeface="Lato Semibold"/>
                <a:cs typeface="Lato Semibold"/>
              </a:rPr>
              <a:t>tienen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exito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30" dirty="0">
                <a:solidFill>
                  <a:srgbClr val="F3F3F3"/>
                </a:solidFill>
                <a:latin typeface="Lato Semibold"/>
                <a:cs typeface="Lato Semibold"/>
              </a:rPr>
              <a:t>y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qué  </a:t>
            </a:r>
            <a:r>
              <a:rPr sz="3000" dirty="0">
                <a:solidFill>
                  <a:srgbClr val="F3F3F3"/>
                </a:solidFill>
                <a:latin typeface="Lato Semibold"/>
                <a:cs typeface="Lato Semibold"/>
              </a:rPr>
              <a:t>problemas</a:t>
            </a:r>
            <a:r>
              <a:rPr sz="3000" spc="-19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5" dirty="0">
                <a:solidFill>
                  <a:srgbClr val="F3F3F3"/>
                </a:solidFill>
                <a:latin typeface="Lato Semibold"/>
                <a:cs typeface="Lato Semibold"/>
              </a:rPr>
              <a:t>tienen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35" dirty="0">
                <a:solidFill>
                  <a:srgbClr val="F3F3F3"/>
                </a:solidFill>
                <a:latin typeface="Lato Semibold"/>
                <a:cs typeface="Lato Semibold"/>
              </a:rPr>
              <a:t>con</a:t>
            </a:r>
            <a:r>
              <a:rPr sz="3000" spc="-20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25" dirty="0">
                <a:solidFill>
                  <a:srgbClr val="F3F3F3"/>
                </a:solidFill>
                <a:latin typeface="Lato Semibold"/>
                <a:cs typeface="Lato Semibold"/>
              </a:rPr>
              <a:t>la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dirty="0">
                <a:solidFill>
                  <a:srgbClr val="F3F3F3"/>
                </a:solidFill>
                <a:latin typeface="Lato Semibold"/>
                <a:cs typeface="Lato Semibold"/>
              </a:rPr>
              <a:t>interfaz.</a:t>
            </a:r>
            <a:endParaRPr sz="3000">
              <a:latin typeface="Lato Semibold"/>
              <a:cs typeface="Lato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3000">
              <a:latin typeface="Lato Semibold"/>
              <a:cs typeface="Lato Semibold"/>
            </a:endParaRPr>
          </a:p>
          <a:p>
            <a:pPr marL="12700">
              <a:lnSpc>
                <a:spcPct val="100000"/>
              </a:lnSpc>
            </a:pPr>
            <a:r>
              <a:rPr sz="3000" spc="65" dirty="0">
                <a:solidFill>
                  <a:srgbClr val="F3F3F3"/>
                </a:solidFill>
                <a:latin typeface="Lato Semibold"/>
                <a:cs typeface="Lato Semibold"/>
              </a:rPr>
              <a:t>(¡sin</a:t>
            </a:r>
            <a:r>
              <a:rPr sz="3000" spc="-19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30" dirty="0">
                <a:solidFill>
                  <a:srgbClr val="F3F3F3"/>
                </a:solidFill>
                <a:latin typeface="Lato Semibold"/>
                <a:cs typeface="Lato Semibold"/>
              </a:rPr>
              <a:t>ayudarlos!)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39" y="7249159"/>
            <a:ext cx="561594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Arial"/>
                <a:cs typeface="Arial"/>
              </a:rPr>
              <a:t>https://www.nngroup.com/articles/usability-101-introduction-to-usability/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158983" cy="69372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8650" y="425830"/>
            <a:ext cx="1762125" cy="457200"/>
          </a:xfrm>
          <a:prstGeom prst="rect">
            <a:avLst/>
          </a:prstGeom>
          <a:solidFill>
            <a:srgbClr val="434343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65"/>
              </a:lnSpc>
            </a:pPr>
            <a:r>
              <a:rPr sz="3000" b="0" spc="10" dirty="0">
                <a:solidFill>
                  <a:srgbClr val="F3F3F3"/>
                </a:solidFill>
                <a:latin typeface="Lato Semibold"/>
                <a:cs typeface="Lato Semibold"/>
              </a:rPr>
              <a:t>Hardware</a:t>
            </a:r>
            <a:endParaRPr sz="3000">
              <a:latin typeface="Lato Semibold"/>
              <a:cs typeface="Lato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39" y="7236053"/>
            <a:ext cx="2527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http://nickremis.com/wp/?p=300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41653"/>
            <a:ext cx="351599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320" dirty="0"/>
              <a:t>¡A</a:t>
            </a:r>
            <a:r>
              <a:rPr spc="-365" dirty="0"/>
              <a:t> </a:t>
            </a:r>
            <a:r>
              <a:rPr spc="60" dirty="0"/>
              <a:t>diseñar  </a:t>
            </a:r>
            <a:r>
              <a:rPr spc="35" dirty="0"/>
              <a:t>y</a:t>
            </a:r>
            <a:r>
              <a:rPr spc="-335" dirty="0"/>
              <a:t> </a:t>
            </a:r>
            <a:r>
              <a:rPr spc="120" dirty="0"/>
              <a:t>testear!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850" y="5501385"/>
            <a:ext cx="6146800" cy="3657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10" dirty="0">
                <a:solidFill>
                  <a:srgbClr val="434343"/>
                </a:solidFill>
                <a:latin typeface="Lato"/>
                <a:cs typeface="Lato"/>
              </a:rPr>
              <a:t>Sitio</a:t>
            </a:r>
            <a:r>
              <a:rPr sz="2400" b="1" spc="-12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-15" dirty="0">
                <a:solidFill>
                  <a:srgbClr val="434343"/>
                </a:solidFill>
                <a:latin typeface="Lato"/>
                <a:cs typeface="Lato"/>
              </a:rPr>
              <a:t>o</a:t>
            </a:r>
            <a:r>
              <a:rPr sz="2400" b="1" spc="-12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5" dirty="0">
                <a:solidFill>
                  <a:srgbClr val="434343"/>
                </a:solidFill>
                <a:latin typeface="Lato"/>
                <a:cs typeface="Lato"/>
              </a:rPr>
              <a:t>app</a:t>
            </a:r>
            <a:r>
              <a:rPr sz="2400" b="1" spc="-11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5" dirty="0">
                <a:solidFill>
                  <a:srgbClr val="434343"/>
                </a:solidFill>
                <a:latin typeface="Lato"/>
                <a:cs typeface="Lato"/>
              </a:rPr>
              <a:t>que</a:t>
            </a:r>
            <a:r>
              <a:rPr sz="2400" b="1" spc="-12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resuelva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10" dirty="0">
                <a:solidFill>
                  <a:srgbClr val="434343"/>
                </a:solidFill>
                <a:latin typeface="Lato"/>
                <a:cs typeface="Lato"/>
              </a:rPr>
              <a:t>un</a:t>
            </a:r>
            <a:r>
              <a:rPr sz="2400" b="1" spc="-14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problema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puntual</a:t>
            </a:r>
            <a:endParaRPr sz="2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Ahora </a:t>
            </a:r>
            <a:r>
              <a:rPr spc="-15" dirty="0"/>
              <a:t>con</a:t>
            </a:r>
            <a:r>
              <a:rPr spc="-730" dirty="0"/>
              <a:t> </a:t>
            </a:r>
            <a:r>
              <a:rPr dirty="0"/>
              <a:t>sus  </a:t>
            </a:r>
            <a:r>
              <a:rPr spc="20" dirty="0"/>
              <a:t>proyectos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850" y="5612638"/>
            <a:ext cx="8448040" cy="3657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25" dirty="0">
                <a:solidFill>
                  <a:srgbClr val="434343"/>
                </a:solidFill>
                <a:latin typeface="Lato"/>
                <a:cs typeface="Lato"/>
              </a:rPr>
              <a:t>Redactar</a:t>
            </a:r>
            <a:r>
              <a:rPr sz="2400" b="1" spc="-114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una</a:t>
            </a:r>
            <a:r>
              <a:rPr sz="2400" b="1" spc="-12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35" dirty="0">
                <a:solidFill>
                  <a:srgbClr val="434343"/>
                </a:solidFill>
                <a:latin typeface="Lato"/>
                <a:cs typeface="Lato"/>
              </a:rPr>
              <a:t>tarea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40" dirty="0">
                <a:solidFill>
                  <a:srgbClr val="434343"/>
                </a:solidFill>
                <a:latin typeface="Lato"/>
                <a:cs typeface="Lato"/>
              </a:rPr>
              <a:t>para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5" dirty="0">
                <a:solidFill>
                  <a:srgbClr val="434343"/>
                </a:solidFill>
                <a:latin typeface="Lato"/>
                <a:cs typeface="Lato"/>
              </a:rPr>
              <a:t>testear</a:t>
            </a:r>
            <a:r>
              <a:rPr sz="2400" b="1" spc="-11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alguna</a:t>
            </a:r>
            <a:r>
              <a:rPr sz="2400" b="1" spc="-13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30" dirty="0">
                <a:solidFill>
                  <a:srgbClr val="434343"/>
                </a:solidFill>
                <a:latin typeface="Lato"/>
                <a:cs typeface="Lato"/>
              </a:rPr>
              <a:t>parte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dirty="0">
                <a:solidFill>
                  <a:srgbClr val="434343"/>
                </a:solidFill>
                <a:latin typeface="Lato"/>
                <a:cs typeface="Lato"/>
              </a:rPr>
              <a:t>de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-5" dirty="0">
                <a:solidFill>
                  <a:srgbClr val="434343"/>
                </a:solidFill>
                <a:latin typeface="Lato"/>
                <a:cs typeface="Lato"/>
              </a:rPr>
              <a:t>sus</a:t>
            </a:r>
            <a:r>
              <a:rPr sz="2400" b="1" spc="-120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5" dirty="0">
                <a:solidFill>
                  <a:srgbClr val="434343"/>
                </a:solidFill>
                <a:latin typeface="Lato"/>
                <a:cs typeface="Lato"/>
              </a:rPr>
              <a:t>proyectos</a:t>
            </a:r>
            <a:endParaRPr sz="24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850" y="6161341"/>
            <a:ext cx="3229610" cy="3657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20" dirty="0">
                <a:solidFill>
                  <a:srgbClr val="434343"/>
                </a:solidFill>
                <a:latin typeface="Lato"/>
                <a:cs typeface="Lato"/>
              </a:rPr>
              <a:t>Comenzar </a:t>
            </a:r>
            <a:r>
              <a:rPr sz="2400" b="1" spc="10" dirty="0">
                <a:solidFill>
                  <a:srgbClr val="434343"/>
                </a:solidFill>
                <a:latin typeface="Lato"/>
                <a:cs typeface="Lato"/>
              </a:rPr>
              <a:t>un</a:t>
            </a:r>
            <a:r>
              <a:rPr sz="2400" b="1" spc="-295" dirty="0">
                <a:solidFill>
                  <a:srgbClr val="434343"/>
                </a:solidFill>
                <a:latin typeface="Lato"/>
                <a:cs typeface="Lato"/>
              </a:rPr>
              <a:t> </a:t>
            </a:r>
            <a:r>
              <a:rPr sz="2400" b="1" spc="10" dirty="0">
                <a:solidFill>
                  <a:srgbClr val="434343"/>
                </a:solidFill>
                <a:latin typeface="Lato"/>
                <a:cs typeface="Lato"/>
              </a:rPr>
              <a:t>prototipo</a:t>
            </a:r>
            <a:endParaRPr sz="24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6709981"/>
            <a:ext cx="1475740" cy="36576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55"/>
              </a:lnSpc>
            </a:pPr>
            <a:r>
              <a:rPr sz="2400" b="1" spc="30" dirty="0">
                <a:solidFill>
                  <a:srgbClr val="434343"/>
                </a:solidFill>
                <a:latin typeface="Lato"/>
                <a:cs typeface="Lato"/>
              </a:rPr>
              <a:t>Compartir</a:t>
            </a:r>
            <a:endParaRPr sz="2400">
              <a:latin typeface="Lato"/>
              <a:cs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3263265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25" dirty="0"/>
              <a:t>Recursos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5850" y="2419222"/>
            <a:ext cx="6315710" cy="8720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5"/>
              </a:lnSpc>
            </a:pP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Sketching</a:t>
            </a:r>
            <a:r>
              <a:rPr sz="2000" spc="-13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user</a:t>
            </a:r>
            <a:r>
              <a:rPr sz="2000" spc="-13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experiences</a:t>
            </a:r>
            <a:r>
              <a:rPr sz="2000" spc="-16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workbook</a:t>
            </a:r>
            <a:r>
              <a:rPr sz="2000" spc="-12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Lato Semibold"/>
                <a:cs typeface="Lato Semibold"/>
              </a:rPr>
              <a:t>by</a:t>
            </a:r>
            <a:r>
              <a:rPr sz="2000" spc="-114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15" dirty="0">
                <a:solidFill>
                  <a:schemeClr val="bg1"/>
                </a:solidFill>
                <a:latin typeface="Lato Semibold"/>
                <a:cs typeface="Lato Semibold"/>
              </a:rPr>
              <a:t>Bill</a:t>
            </a:r>
            <a:r>
              <a:rPr sz="2000" spc="-11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Lato Semibold"/>
                <a:cs typeface="Lato Semibold"/>
              </a:rPr>
              <a:t>Buxton</a:t>
            </a:r>
            <a:endParaRPr sz="2000" dirty="0">
              <a:solidFill>
                <a:schemeClr val="bg1"/>
              </a:solidFill>
              <a:latin typeface="Lato Semibold"/>
              <a:cs typeface="Lato Semibold"/>
            </a:endParaRPr>
          </a:p>
          <a:p>
            <a:pPr>
              <a:lnSpc>
                <a:spcPct val="100000"/>
              </a:lnSpc>
              <a:spcBef>
                <a:spcPts val="1955"/>
              </a:spcBef>
            </a:pPr>
            <a:r>
              <a:rPr sz="2000" spc="5" dirty="0">
                <a:solidFill>
                  <a:schemeClr val="bg1"/>
                </a:solidFill>
                <a:latin typeface="Lato Semibold"/>
                <a:cs typeface="Lato Semibold"/>
              </a:rPr>
              <a:t>Libro</a:t>
            </a:r>
            <a:r>
              <a:rPr sz="2000" spc="-14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Lato Semibold"/>
                <a:cs typeface="Lato Semibold"/>
              </a:rPr>
              <a:t>Paper</a:t>
            </a:r>
            <a:r>
              <a:rPr sz="2000" spc="-13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5" dirty="0">
                <a:solidFill>
                  <a:schemeClr val="bg1"/>
                </a:solidFill>
                <a:latin typeface="Lato Semibold"/>
                <a:cs typeface="Lato Semibold"/>
              </a:rPr>
              <a:t>prototyping</a:t>
            </a:r>
            <a:r>
              <a:rPr sz="2000" spc="-13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Lato Semibold"/>
                <a:cs typeface="Lato Semibold"/>
              </a:rPr>
              <a:t>by</a:t>
            </a:r>
            <a:r>
              <a:rPr sz="2000" spc="-12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Carolyn</a:t>
            </a:r>
            <a:r>
              <a:rPr sz="2000" spc="-1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Snyder</a:t>
            </a:r>
            <a:r>
              <a:rPr sz="2000" spc="-13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20" dirty="0">
                <a:solidFill>
                  <a:schemeClr val="bg1"/>
                </a:solidFill>
                <a:latin typeface="Lato Semibold"/>
                <a:cs typeface="Lato Semibold"/>
              </a:rPr>
              <a:t>y</a:t>
            </a:r>
            <a:r>
              <a:rPr sz="2000" spc="-12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Lato Semibold"/>
                <a:cs typeface="Lato Semibold"/>
              </a:rPr>
              <a:t>su</a:t>
            </a:r>
            <a:r>
              <a:rPr sz="2000" spc="-12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latin typeface="Lato Semibold"/>
                <a:cs typeface="Lato Semibold"/>
              </a:rPr>
              <a:t>sitio</a:t>
            </a:r>
            <a:r>
              <a:rPr sz="2000" spc="-114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25" dirty="0">
                <a:solidFill>
                  <a:schemeClr val="bg1"/>
                </a:solidFill>
                <a:latin typeface="Lato Semibold"/>
                <a:cs typeface="Lato Semibold"/>
              </a:rPr>
              <a:t>web</a:t>
            </a:r>
            <a:endParaRPr sz="2000" dirty="0">
              <a:solidFill>
                <a:schemeClr val="bg1"/>
              </a:solidFill>
              <a:latin typeface="Lato Semibold"/>
              <a:cs typeface="Lato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850" y="3322954"/>
            <a:ext cx="2539365" cy="307777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85"/>
              </a:lnSpc>
            </a:pP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paperprototyping.com</a:t>
            </a:r>
            <a:endParaRPr sz="2000" dirty="0">
              <a:solidFill>
                <a:schemeClr val="bg1"/>
              </a:solidFill>
              <a:latin typeface="Lato Semibold"/>
              <a:cs typeface="Lato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3784091"/>
            <a:ext cx="4338320" cy="3987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901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710"/>
              </a:spcBef>
            </a:pPr>
            <a:r>
              <a:rPr sz="2000" spc="5" dirty="0">
                <a:solidFill>
                  <a:schemeClr val="bg1"/>
                </a:solidFill>
                <a:latin typeface="Lato Semibold"/>
                <a:cs typeface="Lato Semibold"/>
              </a:rPr>
              <a:t>Libro</a:t>
            </a:r>
            <a:r>
              <a:rPr sz="2000" spc="-14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Prototyping</a:t>
            </a:r>
            <a:r>
              <a:rPr sz="2000" spc="-11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Lato Semibold"/>
                <a:cs typeface="Lato Semibold"/>
              </a:rPr>
              <a:t>by</a:t>
            </a:r>
            <a:r>
              <a:rPr sz="2000" spc="-13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chemeClr val="bg1"/>
                </a:solidFill>
                <a:latin typeface="Lato Semibold"/>
                <a:cs typeface="Lato Semibold"/>
              </a:rPr>
              <a:t>Todd</a:t>
            </a:r>
            <a:r>
              <a:rPr sz="2000" spc="-135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20" dirty="0">
                <a:solidFill>
                  <a:schemeClr val="bg1"/>
                </a:solidFill>
                <a:latin typeface="Lato Semibold"/>
                <a:cs typeface="Lato Semibold"/>
              </a:rPr>
              <a:t>Zaki</a:t>
            </a:r>
            <a:r>
              <a:rPr sz="2000" spc="-125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latin typeface="Lato Semibold"/>
                <a:cs typeface="Lato Semibold"/>
              </a:rPr>
              <a:t>Warfel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5850" y="4241291"/>
            <a:ext cx="4448810" cy="495934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879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480"/>
              </a:spcBef>
            </a:pPr>
            <a:r>
              <a:rPr sz="2000" spc="-10" dirty="0">
                <a:solidFill>
                  <a:srgbClr val="EEEEEE"/>
                </a:solidFill>
                <a:latin typeface="Lato Semibold"/>
                <a:cs typeface="Lato Semibold"/>
              </a:rPr>
              <a:t>DVD</a:t>
            </a:r>
            <a:r>
              <a:rPr sz="2000" spc="-125" dirty="0">
                <a:solidFill>
                  <a:srgbClr val="EEEEEE"/>
                </a:solidFill>
                <a:latin typeface="Lato Semibold"/>
                <a:cs typeface="Lato Semibold"/>
              </a:rPr>
              <a:t> </a:t>
            </a:r>
            <a:r>
              <a:rPr sz="2000" spc="-20" dirty="0">
                <a:solidFill>
                  <a:srgbClr val="EEEEEE"/>
                </a:solidFill>
                <a:latin typeface="Lato Semibold"/>
                <a:cs typeface="Lato Semibold"/>
              </a:rPr>
              <a:t>nngroup.com/reports/prototyping</a:t>
            </a:r>
            <a:endParaRPr sz="2000">
              <a:latin typeface="Lato Semibold"/>
              <a:cs typeface="Lato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85850" y="4984114"/>
            <a:ext cx="7254240" cy="306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spc="-10" dirty="0">
                <a:solidFill>
                  <a:schemeClr val="bg1"/>
                </a:solidFill>
                <a:latin typeface="Lato Semibold"/>
                <a:cs typeface="Lato Semibold"/>
              </a:rPr>
              <a:t>Video:</a:t>
            </a:r>
            <a:r>
              <a:rPr sz="2000" spc="-140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latin typeface="Lato Semibold"/>
                <a:cs typeface="Lato Semibold"/>
              </a:rPr>
              <a:t>ejemplo</a:t>
            </a:r>
            <a:r>
              <a:rPr sz="2000" spc="-114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cómo</a:t>
            </a:r>
            <a:r>
              <a:rPr sz="2000" spc="-12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pensar</a:t>
            </a:r>
            <a:r>
              <a:rPr sz="2000" spc="-13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en</a:t>
            </a:r>
            <a:r>
              <a:rPr sz="2000" spc="-1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voz</a:t>
            </a:r>
            <a:r>
              <a:rPr sz="2000" spc="-12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1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alta</a:t>
            </a:r>
            <a:r>
              <a:rPr sz="2000" spc="-1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1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para</a:t>
            </a:r>
            <a:r>
              <a:rPr sz="2000" spc="-12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un</a:t>
            </a:r>
            <a:r>
              <a:rPr sz="2000" spc="-1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test</a:t>
            </a:r>
            <a:r>
              <a:rPr sz="2000" spc="-10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de</a:t>
            </a:r>
            <a:r>
              <a:rPr sz="2000" spc="-1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usabilidad</a:t>
            </a:r>
            <a:endParaRPr sz="2000" dirty="0">
              <a:solidFill>
                <a:schemeClr val="bg1"/>
              </a:solidFill>
              <a:latin typeface="Lato Semibold"/>
              <a:cs typeface="Lato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5850" y="5334634"/>
            <a:ext cx="5012690" cy="306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spc="25" dirty="0">
                <a:solidFill>
                  <a:srgbClr val="EEEEEE"/>
                </a:solidFill>
                <a:latin typeface="Lato Semibold"/>
                <a:cs typeface="Lato Semibold"/>
              </a:rPr>
              <a:t>(para </a:t>
            </a:r>
            <a:r>
              <a:rPr sz="2000" spc="5" dirty="0">
                <a:solidFill>
                  <a:srgbClr val="EEEEEE"/>
                </a:solidFill>
                <a:latin typeface="Lato Semibold"/>
                <a:cs typeface="Lato Semibold"/>
              </a:rPr>
              <a:t>participantes)</a:t>
            </a:r>
            <a:r>
              <a:rPr sz="2000" spc="-280" dirty="0">
                <a:solidFill>
                  <a:srgbClr val="EEEEEE"/>
                </a:solidFill>
                <a:latin typeface="Lato Semibold"/>
                <a:cs typeface="Lato Semibold"/>
              </a:rPr>
              <a:t> </a:t>
            </a:r>
            <a:r>
              <a:rPr sz="2000" spc="-15" dirty="0">
                <a:solidFill>
                  <a:srgbClr val="EEEEEE"/>
                </a:solidFill>
                <a:latin typeface="Lato Semibold"/>
                <a:cs typeface="Lato Semibold"/>
              </a:rPr>
              <a:t>bit.ly/pensar-en-voz-alta</a:t>
            </a:r>
            <a:endParaRPr sz="2000">
              <a:latin typeface="Lato Semibold"/>
              <a:cs typeface="Lato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5850" y="5887846"/>
            <a:ext cx="7341234" cy="306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spc="10" dirty="0">
                <a:solidFill>
                  <a:schemeClr val="bg1"/>
                </a:solidFill>
                <a:latin typeface="Lato Semibold"/>
                <a:cs typeface="Lato Semibold"/>
              </a:rPr>
              <a:t>Kit+tutorial:</a:t>
            </a:r>
            <a:r>
              <a:rPr sz="2000" spc="-135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-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cómo</a:t>
            </a:r>
            <a:r>
              <a:rPr sz="2000" spc="-114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hacer</a:t>
            </a:r>
            <a:r>
              <a:rPr sz="2000" spc="-14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un</a:t>
            </a:r>
            <a:r>
              <a:rPr sz="2000" spc="-114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test</a:t>
            </a:r>
            <a:r>
              <a:rPr sz="2000" spc="-10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de</a:t>
            </a:r>
            <a:r>
              <a:rPr sz="2000" spc="-13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usabilidad</a:t>
            </a:r>
            <a:r>
              <a:rPr sz="2000" spc="-15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de</a:t>
            </a:r>
            <a:r>
              <a:rPr sz="2000" spc="-114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principio</a:t>
            </a:r>
            <a:r>
              <a:rPr sz="2000" spc="-13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a</a:t>
            </a:r>
            <a:r>
              <a:rPr sz="2000" spc="-125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 </a:t>
            </a:r>
            <a:r>
              <a:rPr sz="2000" spc="-10" dirty="0">
                <a:solidFill>
                  <a:schemeClr val="bg1"/>
                </a:solidFill>
                <a:uFill>
                  <a:solidFill>
                    <a:srgbClr val="1154CC"/>
                  </a:solidFill>
                </a:uFill>
                <a:latin typeface="Lato Semibold"/>
                <a:cs typeface="Lato Semibold"/>
              </a:rPr>
              <a:t>fin</a:t>
            </a:r>
            <a:r>
              <a:rPr sz="2000" spc="-105" dirty="0">
                <a:solidFill>
                  <a:schemeClr val="bg1"/>
                </a:solidFill>
                <a:latin typeface="Lato Semibold"/>
                <a:cs typeface="Lato Semibold"/>
              </a:rPr>
              <a:t> </a:t>
            </a:r>
            <a:r>
              <a:rPr sz="2000" spc="10" dirty="0">
                <a:solidFill>
                  <a:schemeClr val="bg1"/>
                </a:solidFill>
                <a:latin typeface="Lato Semibold"/>
                <a:cs typeface="Lato Semibold"/>
              </a:rPr>
              <a:t>(by</a:t>
            </a:r>
            <a:endParaRPr sz="2000" dirty="0">
              <a:solidFill>
                <a:schemeClr val="bg1"/>
              </a:solidFill>
              <a:latin typeface="Lato Semibold"/>
              <a:cs typeface="Lato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5850" y="6238404"/>
            <a:ext cx="4026535" cy="306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90"/>
              </a:lnSpc>
            </a:pPr>
            <a:r>
              <a:rPr sz="2000" dirty="0">
                <a:solidFill>
                  <a:srgbClr val="FFFFFF"/>
                </a:solidFill>
                <a:latin typeface="Lato Semibold"/>
                <a:cs typeface="Lato Semibold"/>
              </a:rPr>
              <a:t>MercadoLibre</a:t>
            </a:r>
            <a:r>
              <a:rPr sz="2000" spc="-125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ato Semibold"/>
                <a:cs typeface="Lato Semibold"/>
              </a:rPr>
              <a:t>User</a:t>
            </a:r>
            <a:r>
              <a:rPr sz="2000" spc="-13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2000" dirty="0">
                <a:solidFill>
                  <a:srgbClr val="FFFFFF"/>
                </a:solidFill>
                <a:latin typeface="Lato Semibold"/>
                <a:cs typeface="Lato Semibold"/>
              </a:rPr>
              <a:t>Research</a:t>
            </a:r>
            <a:r>
              <a:rPr sz="2000" spc="-160" dirty="0">
                <a:solidFill>
                  <a:srgbClr val="FFFFFF"/>
                </a:solidFill>
                <a:latin typeface="Lato Semibold"/>
                <a:cs typeface="Lato Semibold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Lato Semibold"/>
                <a:cs typeface="Lato Semibold"/>
              </a:rPr>
              <a:t>Team)</a:t>
            </a:r>
            <a:endParaRPr sz="2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41653"/>
            <a:ext cx="314261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60" dirty="0"/>
              <a:t>¡Gracias!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63421"/>
            <a:ext cx="4633595" cy="182054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7130"/>
              </a:lnSpc>
            </a:pPr>
            <a:r>
              <a:rPr spc="-60" dirty="0"/>
              <a:t>¿Qué</a:t>
            </a:r>
            <a:r>
              <a:rPr spc="-335" dirty="0"/>
              <a:t> </a:t>
            </a:r>
            <a:r>
              <a:rPr dirty="0"/>
              <a:t>es</a:t>
            </a:r>
          </a:p>
          <a:p>
            <a:pPr marL="12700">
              <a:lnSpc>
                <a:spcPct val="100000"/>
              </a:lnSpc>
            </a:pPr>
            <a:r>
              <a:rPr spc="25" dirty="0"/>
              <a:t>un</a:t>
            </a:r>
            <a:r>
              <a:rPr spc="-360" dirty="0"/>
              <a:t> </a:t>
            </a:r>
            <a:r>
              <a:rPr spc="10" dirty="0"/>
              <a:t>prototipo?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295656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-60" dirty="0"/>
              <a:t>¿Qué</a:t>
            </a:r>
            <a:r>
              <a:rPr spc="-355" dirty="0"/>
              <a:t> </a:t>
            </a:r>
            <a:r>
              <a:rPr dirty="0"/>
              <a:t>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475361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25" dirty="0">
                <a:solidFill>
                  <a:srgbClr val="FFFFFF"/>
                </a:solidFill>
                <a:latin typeface="Lato"/>
                <a:cs typeface="Lato"/>
              </a:rPr>
              <a:t>un</a:t>
            </a:r>
            <a:r>
              <a:rPr sz="6000" b="1" spc="-3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10" dirty="0">
                <a:solidFill>
                  <a:srgbClr val="FFFFFF"/>
                </a:solidFill>
                <a:latin typeface="Lato"/>
                <a:cs typeface="Lato"/>
              </a:rPr>
              <a:t>prototipo?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302" y="3457447"/>
            <a:ext cx="7768590" cy="231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Simulación</a:t>
            </a:r>
            <a:r>
              <a:rPr sz="3000" spc="-22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de</a:t>
            </a:r>
            <a:r>
              <a:rPr sz="3000" spc="-16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una</a:t>
            </a:r>
            <a:r>
              <a:rPr sz="3000" spc="-18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funcionalidad</a:t>
            </a:r>
            <a:r>
              <a:rPr sz="3000" spc="-21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20" dirty="0">
                <a:solidFill>
                  <a:srgbClr val="F3F3F3"/>
                </a:solidFill>
                <a:latin typeface="Lato Semibold"/>
                <a:cs typeface="Lato Semibold"/>
              </a:rPr>
              <a:t>para</a:t>
            </a:r>
            <a:r>
              <a:rPr sz="3000" spc="-16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15" dirty="0">
                <a:solidFill>
                  <a:srgbClr val="F3F3F3"/>
                </a:solidFill>
                <a:latin typeface="Lato Semibold"/>
                <a:cs typeface="Lato Semibold"/>
              </a:rPr>
              <a:t>evaluarla</a:t>
            </a:r>
            <a:endParaRPr sz="3000">
              <a:latin typeface="Lato Semibold"/>
              <a:cs typeface="Lato Semibold"/>
            </a:endParaRPr>
          </a:p>
          <a:p>
            <a:pPr marL="12700" marR="2747645">
              <a:lnSpc>
                <a:spcPct val="200000"/>
              </a:lnSpc>
            </a:pP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Soporte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de </a:t>
            </a: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discusión  </a:t>
            </a:r>
            <a:r>
              <a:rPr sz="3000" spc="10" dirty="0">
                <a:solidFill>
                  <a:srgbClr val="F3F3F3"/>
                </a:solidFill>
                <a:latin typeface="Lato Semibold"/>
                <a:cs typeface="Lato Semibold"/>
              </a:rPr>
              <a:t>Herramienta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de</a:t>
            </a:r>
            <a:r>
              <a:rPr sz="3000" spc="-36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comunicación</a:t>
            </a:r>
            <a:endParaRPr sz="3000">
              <a:latin typeface="Lato Semibold"/>
              <a:cs typeface="Lato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357124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-60" dirty="0"/>
              <a:t>¿Qué </a:t>
            </a:r>
            <a:r>
              <a:rPr spc="-5" dirty="0"/>
              <a:t>es</a:t>
            </a:r>
            <a:r>
              <a:rPr spc="-590" dirty="0"/>
              <a:t> </a:t>
            </a:r>
            <a:r>
              <a:rPr spc="75" dirty="0"/>
              <a:t>el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5240020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45" dirty="0">
                <a:solidFill>
                  <a:srgbClr val="FFFFFF"/>
                </a:solidFill>
                <a:latin typeface="Lato"/>
                <a:cs typeface="Lato"/>
              </a:rPr>
              <a:t>prototipado</a:t>
            </a:r>
            <a:r>
              <a:rPr sz="6000" b="1" spc="-33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6000" b="1" spc="15" dirty="0">
                <a:solidFill>
                  <a:srgbClr val="FFFFFF"/>
                </a:solidFill>
                <a:latin typeface="Lato"/>
                <a:cs typeface="Lato"/>
              </a:rPr>
              <a:t>en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3602" y="2792222"/>
            <a:ext cx="234442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-5" dirty="0">
                <a:solidFill>
                  <a:srgbClr val="FFFFFF"/>
                </a:solidFill>
                <a:latin typeface="Lato"/>
                <a:cs typeface="Lato"/>
              </a:rPr>
              <a:t>papel?</a:t>
            </a:r>
            <a:endParaRPr sz="6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73302" y="4066743"/>
            <a:ext cx="8220075" cy="2312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3000" spc="5" dirty="0">
                <a:solidFill>
                  <a:srgbClr val="F3F3F3"/>
                </a:solidFill>
                <a:latin typeface="Lato Semibold"/>
                <a:cs typeface="Lato Semibold"/>
              </a:rPr>
              <a:t>Es</a:t>
            </a:r>
            <a:r>
              <a:rPr sz="3000" spc="-19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5" dirty="0">
                <a:solidFill>
                  <a:srgbClr val="F3F3F3"/>
                </a:solidFill>
                <a:latin typeface="Lato Semibold"/>
                <a:cs typeface="Lato Semibold"/>
              </a:rPr>
              <a:t>una</a:t>
            </a:r>
            <a:r>
              <a:rPr sz="3000" spc="-19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5" dirty="0">
                <a:solidFill>
                  <a:srgbClr val="F3F3F3"/>
                </a:solidFill>
                <a:latin typeface="Lato Semibold"/>
                <a:cs typeface="Lato Semibold"/>
              </a:rPr>
              <a:t>variación</a:t>
            </a:r>
            <a:r>
              <a:rPr sz="3000" spc="-19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dirty="0">
                <a:solidFill>
                  <a:srgbClr val="F3F3F3"/>
                </a:solidFill>
                <a:latin typeface="Lato Semibold"/>
                <a:cs typeface="Lato Semibold"/>
              </a:rPr>
              <a:t>del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10" dirty="0">
                <a:solidFill>
                  <a:srgbClr val="F3F3F3"/>
                </a:solidFill>
                <a:latin typeface="Lato Semibold"/>
                <a:cs typeface="Lato Semibold"/>
              </a:rPr>
              <a:t>testeo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de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5" dirty="0">
                <a:solidFill>
                  <a:srgbClr val="F3F3F3"/>
                </a:solidFill>
                <a:latin typeface="Lato Semibold"/>
                <a:cs typeface="Lato Semibold"/>
              </a:rPr>
              <a:t>usabilidad</a:t>
            </a:r>
            <a:r>
              <a:rPr sz="3000" spc="-22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en</a:t>
            </a:r>
            <a:r>
              <a:rPr sz="3000" spc="-175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25" dirty="0">
                <a:solidFill>
                  <a:srgbClr val="F3F3F3"/>
                </a:solidFill>
                <a:latin typeface="Lato Semibold"/>
                <a:cs typeface="Lato Semibold"/>
              </a:rPr>
              <a:t>la</a:t>
            </a:r>
            <a:r>
              <a:rPr sz="3000" spc="-170" dirty="0">
                <a:solidFill>
                  <a:srgbClr val="F3F3F3"/>
                </a:solidFill>
                <a:latin typeface="Lato Semibold"/>
                <a:cs typeface="Lato Semibold"/>
              </a:rPr>
              <a:t>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que  </a:t>
            </a:r>
            <a:r>
              <a:rPr sz="3000" spc="5" dirty="0">
                <a:solidFill>
                  <a:srgbClr val="F3F3F3"/>
                </a:solidFill>
                <a:latin typeface="Lato Semibold"/>
                <a:cs typeface="Lato Semibold"/>
              </a:rPr>
              <a:t>usuarios representativos </a:t>
            </a:r>
            <a:r>
              <a:rPr sz="3000" spc="-20" dirty="0">
                <a:solidFill>
                  <a:srgbClr val="F3F3F3"/>
                </a:solidFill>
                <a:latin typeface="Lato Semibold"/>
                <a:cs typeface="Lato Semibold"/>
              </a:rPr>
              <a:t>hacen </a:t>
            </a:r>
            <a:r>
              <a:rPr sz="3000" spc="20" dirty="0">
                <a:solidFill>
                  <a:srgbClr val="F3F3F3"/>
                </a:solidFill>
                <a:latin typeface="Lato Semibold"/>
                <a:cs typeface="Lato Semibold"/>
              </a:rPr>
              <a:t>tareas realistas  </a:t>
            </a:r>
            <a:r>
              <a:rPr sz="3000" b="1" spc="25" dirty="0">
                <a:solidFill>
                  <a:srgbClr val="F3F3F3"/>
                </a:solidFill>
                <a:latin typeface="Lato"/>
                <a:cs typeface="Lato"/>
              </a:rPr>
              <a:t>interactuando </a:t>
            </a:r>
            <a:r>
              <a:rPr sz="3000" b="1" spc="-10" dirty="0">
                <a:solidFill>
                  <a:srgbClr val="F3F3F3"/>
                </a:solidFill>
                <a:latin typeface="Lato"/>
                <a:cs typeface="Lato"/>
              </a:rPr>
              <a:t>con </a:t>
            </a:r>
            <a:r>
              <a:rPr sz="3000" b="1" spc="25" dirty="0">
                <a:solidFill>
                  <a:srgbClr val="F3F3F3"/>
                </a:solidFill>
                <a:latin typeface="Lato"/>
                <a:cs typeface="Lato"/>
              </a:rPr>
              <a:t>una </a:t>
            </a:r>
            <a:r>
              <a:rPr sz="3000" b="1" spc="20" dirty="0">
                <a:solidFill>
                  <a:srgbClr val="F3F3F3"/>
                </a:solidFill>
                <a:latin typeface="Lato"/>
                <a:cs typeface="Lato"/>
              </a:rPr>
              <a:t>versión </a:t>
            </a:r>
            <a:r>
              <a:rPr sz="3000" b="1" spc="5" dirty="0">
                <a:solidFill>
                  <a:srgbClr val="F3F3F3"/>
                </a:solidFill>
                <a:latin typeface="Lato"/>
                <a:cs typeface="Lato"/>
              </a:rPr>
              <a:t>en </a:t>
            </a:r>
            <a:r>
              <a:rPr sz="3000" b="1" spc="15" dirty="0">
                <a:solidFill>
                  <a:srgbClr val="F3F3F3"/>
                </a:solidFill>
                <a:latin typeface="Lato"/>
                <a:cs typeface="Lato"/>
              </a:rPr>
              <a:t>papel </a:t>
            </a:r>
            <a:r>
              <a:rPr sz="3000" b="1" dirty="0">
                <a:solidFill>
                  <a:srgbClr val="F3F3F3"/>
                </a:solidFill>
                <a:latin typeface="Lato"/>
                <a:cs typeface="Lato"/>
              </a:rPr>
              <a:t>de </a:t>
            </a:r>
            <a:r>
              <a:rPr sz="3000" b="1" spc="55" dirty="0">
                <a:solidFill>
                  <a:srgbClr val="F3F3F3"/>
                </a:solidFill>
                <a:latin typeface="Lato"/>
                <a:cs typeface="Lato"/>
              </a:rPr>
              <a:t>la  </a:t>
            </a:r>
            <a:r>
              <a:rPr sz="3000" b="1" spc="-330" dirty="0">
                <a:solidFill>
                  <a:srgbClr val="F3F3F3"/>
                </a:solidFill>
                <a:latin typeface="Verdana"/>
                <a:cs typeface="Verdana"/>
              </a:rPr>
              <a:t>interfaz, </a:t>
            </a:r>
            <a:r>
              <a:rPr sz="3000" b="1" spc="-405" dirty="0">
                <a:solidFill>
                  <a:srgbClr val="F3F3F3"/>
                </a:solidFill>
                <a:latin typeface="Verdana"/>
                <a:cs typeface="Verdana"/>
              </a:rPr>
              <a:t>manipulada </a:t>
            </a:r>
            <a:r>
              <a:rPr sz="3000" b="1" spc="-345" dirty="0">
                <a:solidFill>
                  <a:srgbClr val="F3F3F3"/>
                </a:solidFill>
                <a:latin typeface="Verdana"/>
                <a:cs typeface="Verdana"/>
              </a:rPr>
              <a:t>por </a:t>
            </a:r>
            <a:r>
              <a:rPr sz="3000" b="1" spc="-440" dirty="0">
                <a:solidFill>
                  <a:srgbClr val="F3F3F3"/>
                </a:solidFill>
                <a:latin typeface="Verdana"/>
                <a:cs typeface="Verdana"/>
              </a:rPr>
              <a:t>una </a:t>
            </a:r>
            <a:r>
              <a:rPr sz="3000" b="1" spc="-395" dirty="0">
                <a:solidFill>
                  <a:srgbClr val="F3F3F3"/>
                </a:solidFill>
                <a:latin typeface="Verdana"/>
                <a:cs typeface="Verdana"/>
              </a:rPr>
              <a:t>persona </a:t>
            </a:r>
            <a:r>
              <a:rPr sz="3000" b="1" spc="-450" dirty="0">
                <a:solidFill>
                  <a:srgbClr val="F3F3F3"/>
                </a:solidFill>
                <a:latin typeface="Verdana"/>
                <a:cs typeface="Verdana"/>
              </a:rPr>
              <a:t>“que </a:t>
            </a:r>
            <a:r>
              <a:rPr sz="3000" b="1" spc="-400" dirty="0">
                <a:solidFill>
                  <a:srgbClr val="F3F3F3"/>
                </a:solidFill>
                <a:latin typeface="Verdana"/>
                <a:cs typeface="Verdana"/>
              </a:rPr>
              <a:t>hace  </a:t>
            </a:r>
            <a:r>
              <a:rPr sz="3000" b="1" spc="-390" dirty="0">
                <a:solidFill>
                  <a:srgbClr val="F3F3F3"/>
                </a:solidFill>
                <a:latin typeface="Verdana"/>
                <a:cs typeface="Verdana"/>
              </a:rPr>
              <a:t>de</a:t>
            </a:r>
            <a:r>
              <a:rPr sz="3000" b="1" spc="-465" dirty="0">
                <a:solidFill>
                  <a:srgbClr val="F3F3F3"/>
                </a:solidFill>
                <a:latin typeface="Verdana"/>
                <a:cs typeface="Verdana"/>
              </a:rPr>
              <a:t> </a:t>
            </a:r>
            <a:r>
              <a:rPr sz="3000" b="1" spc="-405" dirty="0">
                <a:solidFill>
                  <a:srgbClr val="F3F3F3"/>
                </a:solidFill>
                <a:latin typeface="Verdana"/>
                <a:cs typeface="Verdana"/>
              </a:rPr>
              <a:t>computadora”.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7202830"/>
            <a:ext cx="29940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http://paperprototyping.com/what.html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40000" y="1906587"/>
            <a:ext cx="5080000" cy="38131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1168" y="963421"/>
            <a:ext cx="4959350" cy="182054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21590" rIns="0" bIns="0" rtlCol="0">
            <a:spAutoFit/>
          </a:bodyPr>
          <a:lstStyle/>
          <a:p>
            <a:pPr marL="12700" marR="140335">
              <a:lnSpc>
                <a:spcPts val="7200"/>
              </a:lnSpc>
              <a:spcBef>
                <a:spcPts val="170"/>
              </a:spcBef>
            </a:pPr>
            <a:r>
              <a:rPr spc="-60" dirty="0"/>
              <a:t>¿Qué</a:t>
            </a:r>
            <a:r>
              <a:rPr spc="-380" dirty="0"/>
              <a:t> </a:t>
            </a:r>
            <a:r>
              <a:rPr spc="50" dirty="0"/>
              <a:t>ventajas  </a:t>
            </a:r>
            <a:r>
              <a:rPr spc="-35" dirty="0"/>
              <a:t>obtengo?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3602" y="963421"/>
            <a:ext cx="4947285" cy="914400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0"/>
              </a:lnSpc>
            </a:pPr>
            <a:r>
              <a:rPr spc="-60" dirty="0"/>
              <a:t>¿Qué</a:t>
            </a:r>
            <a:r>
              <a:rPr spc="-355" dirty="0"/>
              <a:t> </a:t>
            </a:r>
            <a:r>
              <a:rPr spc="50" dirty="0"/>
              <a:t>ventajas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83602" y="1877822"/>
            <a:ext cx="3298190" cy="916305"/>
          </a:xfrm>
          <a:prstGeom prst="rect">
            <a:avLst/>
          </a:prstGeom>
          <a:solidFill>
            <a:srgbClr val="F0C23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7134"/>
              </a:lnSpc>
            </a:pPr>
            <a:r>
              <a:rPr sz="6000" b="1" spc="-35" dirty="0">
                <a:solidFill>
                  <a:srgbClr val="FFFFFF"/>
                </a:solidFill>
                <a:latin typeface="Lato"/>
                <a:cs typeface="Lato"/>
              </a:rPr>
              <a:t>obtengo?</a:t>
            </a:r>
            <a:endParaRPr sz="60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5850" y="3339719"/>
            <a:ext cx="3549650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</a:pP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Rápido y</a:t>
            </a:r>
            <a:r>
              <a:rPr sz="3000" b="1" spc="-3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-5" dirty="0">
                <a:solidFill>
                  <a:srgbClr val="FFFFFF"/>
                </a:solidFill>
                <a:latin typeface="Lato"/>
                <a:cs typeface="Lato"/>
              </a:rPr>
              <a:t>económico</a:t>
            </a:r>
            <a:endParaRPr sz="30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5850" y="3865498"/>
            <a:ext cx="5854065" cy="457200"/>
          </a:xfrm>
          <a:prstGeom prst="rect">
            <a:avLst/>
          </a:prstGeom>
          <a:solidFill>
            <a:srgbClr val="66666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570"/>
              </a:lnSpc>
            </a:pPr>
            <a:r>
              <a:rPr sz="3000" b="1" spc="35" dirty="0">
                <a:solidFill>
                  <a:srgbClr val="FFFFFF"/>
                </a:solidFill>
                <a:latin typeface="Lato"/>
                <a:cs typeface="Lato"/>
              </a:rPr>
              <a:t>Facilita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0" dirty="0">
                <a:solidFill>
                  <a:srgbClr val="FFFFFF"/>
                </a:solidFill>
                <a:latin typeface="Lato"/>
                <a:cs typeface="Lato"/>
              </a:rPr>
              <a:t>modificación</a:t>
            </a:r>
            <a:r>
              <a:rPr sz="3000" b="1" spc="-21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15" dirty="0">
                <a:solidFill>
                  <a:srgbClr val="FFFFFF"/>
                </a:solidFill>
                <a:latin typeface="Lato"/>
                <a:cs typeface="Lato"/>
              </a:rPr>
              <a:t>y</a:t>
            </a:r>
            <a:r>
              <a:rPr sz="3000" b="1" spc="-16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evaluación</a:t>
            </a:r>
            <a:endParaRPr sz="30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73302" y="4375150"/>
            <a:ext cx="72497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Permite</a:t>
            </a:r>
            <a:r>
              <a:rPr sz="3000" b="1" spc="-1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40" dirty="0">
                <a:solidFill>
                  <a:srgbClr val="FFFFFF"/>
                </a:solidFill>
                <a:latin typeface="Lato"/>
                <a:cs typeface="Lato"/>
              </a:rPr>
              <a:t>refinar</a:t>
            </a:r>
            <a:r>
              <a:rPr sz="3000" b="1" spc="-17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55" dirty="0">
                <a:solidFill>
                  <a:srgbClr val="FFFFFF"/>
                </a:solidFill>
                <a:latin typeface="Lato"/>
                <a:cs typeface="Lato"/>
              </a:rPr>
              <a:t>la</a:t>
            </a:r>
            <a:r>
              <a:rPr sz="3000" b="1" spc="-15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dirty="0">
                <a:solidFill>
                  <a:srgbClr val="FFFFFF"/>
                </a:solidFill>
                <a:latin typeface="Lato"/>
                <a:cs typeface="Lato"/>
              </a:rPr>
              <a:t>UI</a:t>
            </a:r>
            <a:r>
              <a:rPr sz="3000" b="1" spc="-145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20" dirty="0">
                <a:solidFill>
                  <a:srgbClr val="FFFFFF"/>
                </a:solidFill>
                <a:latin typeface="Lato"/>
                <a:cs typeface="Lato"/>
              </a:rPr>
              <a:t>antes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dirty="0">
                <a:solidFill>
                  <a:srgbClr val="FFFFFF"/>
                </a:solidFill>
                <a:latin typeface="Lato"/>
                <a:cs typeface="Lato"/>
              </a:rPr>
              <a:t>de</a:t>
            </a:r>
            <a:r>
              <a:rPr sz="3000" b="1" spc="-16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Lato"/>
                <a:cs typeface="Lato"/>
              </a:rPr>
              <a:t>implementar</a:t>
            </a:r>
            <a:endParaRPr sz="3000">
              <a:latin typeface="Lato"/>
              <a:cs typeface="Lato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85850" y="4917058"/>
          <a:ext cx="7771765" cy="203457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22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2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43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34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1489">
                <a:tc gridSpan="4">
                  <a:txBody>
                    <a:bodyPr/>
                    <a:lstStyle/>
                    <a:p>
                      <a:pPr>
                        <a:lnSpc>
                          <a:spcPts val="3575"/>
                        </a:lnSpc>
                      </a:pP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Puede</a:t>
                      </a:r>
                      <a:r>
                        <a:rPr sz="3000" b="1" spc="-17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4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participar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un</a:t>
                      </a:r>
                      <a:r>
                        <a:rPr sz="3000" b="1" spc="-1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equipo</a:t>
                      </a:r>
                      <a:r>
                        <a:rPr sz="3000" b="1" spc="-17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multidisciplinario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5799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Fomenta </a:t>
                      </a:r>
                      <a:r>
                        <a:rPr sz="3000" b="1" spc="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la</a:t>
                      </a:r>
                      <a:r>
                        <a:rPr sz="3000" b="1" spc="-35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creatividad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3048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5799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Bajo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compromiso</a:t>
                      </a:r>
                      <a:r>
                        <a:rPr sz="3000" b="1" spc="-17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emocional</a:t>
                      </a:r>
                      <a:r>
                        <a:rPr sz="3000" b="1" spc="-18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-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con</a:t>
                      </a:r>
                      <a:r>
                        <a:rPr sz="3000" b="1" spc="-17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el</a:t>
                      </a:r>
                      <a:r>
                        <a:rPr sz="3000" b="1" spc="-16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5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diseño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31115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6666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4343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490">
                <a:tc>
                  <a:txBody>
                    <a:bodyPr/>
                    <a:lstStyle/>
                    <a:p>
                      <a:pPr>
                        <a:lnSpc>
                          <a:spcPts val="3525"/>
                        </a:lnSpc>
                        <a:spcBef>
                          <a:spcPts val="245"/>
                        </a:spcBef>
                      </a:pPr>
                      <a:r>
                        <a:rPr sz="3000" b="1" spc="-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Es </a:t>
                      </a:r>
                      <a:r>
                        <a:rPr sz="3000" b="1" spc="3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divertido</a:t>
                      </a:r>
                      <a:r>
                        <a:rPr sz="3000" b="1" spc="-38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 </a:t>
                      </a:r>
                      <a:r>
                        <a:rPr sz="3000" b="1" spc="10" dirty="0">
                          <a:solidFill>
                            <a:srgbClr val="FFFFFF"/>
                          </a:solidFill>
                          <a:latin typeface="Lato"/>
                          <a:cs typeface="Lato"/>
                        </a:rPr>
                        <a:t>:-)</a:t>
                      </a:r>
                      <a:endParaRPr sz="3000">
                        <a:latin typeface="Lato"/>
                        <a:cs typeface="Lato"/>
                      </a:endParaRPr>
                    </a:p>
                  </a:txBody>
                  <a:tcPr marL="0" marR="0" marT="31115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666666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43434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8739" y="7255865"/>
            <a:ext cx="41065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D9D9D9"/>
                </a:solidFill>
                <a:latin typeface="Arial"/>
                <a:cs typeface="Arial"/>
              </a:rPr>
              <a:t>http://paperprototyping.com/what_prosandcons.html</a:t>
            </a:r>
            <a:endParaRPr sz="1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714</Words>
  <Application>Microsoft Office PowerPoint</Application>
  <PresentationFormat>Personalizado</PresentationFormat>
  <Paragraphs>122</Paragraphs>
  <Slides>34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Arial</vt:lpstr>
      <vt:lpstr>Calibri</vt:lpstr>
      <vt:lpstr>Lato</vt:lpstr>
      <vt:lpstr>Lato Semibold</vt:lpstr>
      <vt:lpstr>Times New Roman</vt:lpstr>
      <vt:lpstr>Verdana</vt:lpstr>
      <vt:lpstr>Office Theme</vt:lpstr>
      <vt:lpstr>Tests de</vt:lpstr>
      <vt:lpstr>¿Qué es un test  de usabilidad?</vt:lpstr>
      <vt:lpstr>¿Qué es un test</vt:lpstr>
      <vt:lpstr>¿Qué es un prototipo?</vt:lpstr>
      <vt:lpstr>¿Qué es</vt:lpstr>
      <vt:lpstr>¿Qué es el</vt:lpstr>
      <vt:lpstr>Presentación de PowerPoint</vt:lpstr>
      <vt:lpstr>¿Qué ventajas  obtengo?</vt:lpstr>
      <vt:lpstr>¿Qué ventajas</vt:lpstr>
      <vt:lpstr>¿Qué  desventajas?</vt:lpstr>
      <vt:lpstr>¿Qué</vt:lpstr>
      <vt:lpstr>Presentación de PowerPoint</vt:lpstr>
      <vt:lpstr>Paso 1: Definir</vt:lpstr>
      <vt:lpstr>Paso 2: Dibujar</vt:lpstr>
      <vt:lpstr>Paso 3: Probar</vt:lpstr>
      <vt:lpstr>Paso 4: Iterar</vt:lpstr>
      <vt:lpstr>Ej. Proceso de pagos de Mercado Libre</vt:lpstr>
      <vt:lpstr>Ej. MercadoShops</vt:lpstr>
      <vt:lpstr>Ej. Mobile app</vt:lpstr>
      <vt:lpstr>Revelar</vt:lpstr>
      <vt:lpstr>Acordeón</vt:lpstr>
      <vt:lpstr>Reusar el marco</vt:lpstr>
      <vt:lpstr>Scroll</vt:lpstr>
      <vt:lpstr>Tabs</vt:lpstr>
      <vt:lpstr>Transparencias</vt:lpstr>
      <vt:lpstr>Transparencias</vt:lpstr>
      <vt:lpstr>Modularizando con post-its</vt:lpstr>
      <vt:lpstr>Wearables</vt:lpstr>
      <vt:lpstr>Wearables</vt:lpstr>
      <vt:lpstr>Hardware</vt:lpstr>
      <vt:lpstr>¡A diseñar  y testear!</vt:lpstr>
      <vt:lpstr>Ahora con sus  proyectos</vt:lpstr>
      <vt:lpstr>Recursos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Tests de</dc:title>
  <cp:lastModifiedBy>Manuel Vega Ulloa</cp:lastModifiedBy>
  <cp:revision>1</cp:revision>
  <dcterms:created xsi:type="dcterms:W3CDTF">2020-03-07T13:17:12Z</dcterms:created>
  <dcterms:modified xsi:type="dcterms:W3CDTF">2020-03-07T13:23:28Z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2016-04-20T00:00:00Z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2020-03-07T00:00:00Z</vt:filetime>
  </property>
</Properties>
</file>